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9"/>
  </p:notesMasterIdLst>
  <p:sldIdLst>
    <p:sldId id="256" r:id="rId2"/>
    <p:sldId id="315" r:id="rId3"/>
    <p:sldId id="316" r:id="rId4"/>
    <p:sldId id="317" r:id="rId5"/>
    <p:sldId id="318" r:id="rId6"/>
    <p:sldId id="319" r:id="rId7"/>
    <p:sldId id="320" r:id="rId8"/>
    <p:sldId id="328" r:id="rId9"/>
    <p:sldId id="321" r:id="rId10"/>
    <p:sldId id="322" r:id="rId11"/>
    <p:sldId id="323" r:id="rId12"/>
    <p:sldId id="324" r:id="rId13"/>
    <p:sldId id="325" r:id="rId14"/>
    <p:sldId id="327" r:id="rId15"/>
    <p:sldId id="326" r:id="rId16"/>
    <p:sldId id="268" r:id="rId17"/>
    <p:sldId id="329" r:id="rId18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01" autoAdjust="0"/>
    <p:restoredTop sz="94694"/>
  </p:normalViewPr>
  <p:slideViewPr>
    <p:cSldViewPr>
      <p:cViewPr varScale="1">
        <p:scale>
          <a:sx n="121" d="100"/>
          <a:sy n="121" d="100"/>
        </p:scale>
        <p:origin x="199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BD10B-3E30-4B9C-B285-BE3A21C02866}" type="datetimeFigureOut">
              <a:rPr lang="it-IT" smtClean="0"/>
              <a:t>19/09/19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8CAC3-23F1-4C04-A61C-A9B2984C6D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3533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8CAC3-23F1-4C04-A61C-A9B2984C6DD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5808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496A8-98BD-4719-A984-670DE235D001}" type="datetime1">
              <a:rPr lang="it-IT" smtClean="0"/>
              <a:t>19/09/19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0059-49D9-4591-B81B-72758AB500E7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9781C-8A03-4FF4-9481-21777E422531}" type="datetime1">
              <a:rPr lang="it-IT" smtClean="0"/>
              <a:t>19/09/19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0059-49D9-4591-B81B-72758AB500E7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510C-83F4-473D-9E1D-55582804C1F0}" type="datetime1">
              <a:rPr lang="it-IT" smtClean="0"/>
              <a:t>19/09/19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0059-49D9-4591-B81B-72758AB500E7}" type="slidenum">
              <a:rPr lang="it-IT" smtClean="0"/>
              <a:t>‹#›</a:t>
            </a:fld>
            <a:endParaRPr lang="it-IT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9BBC-712A-4E51-916B-8175A9FA02A0}" type="datetime1">
              <a:rPr lang="it-IT" smtClean="0"/>
              <a:t>19/09/19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0059-49D9-4591-B81B-72758AB500E7}" type="slidenum">
              <a:rPr lang="it-IT" smtClean="0"/>
              <a:t>‹#›</a:t>
            </a:fld>
            <a:endParaRPr lang="it-IT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1BFF5-8E49-42EA-997C-A8909489BB1D}" type="datetime1">
              <a:rPr lang="it-IT" smtClean="0"/>
              <a:t>19/09/19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0059-49D9-4591-B81B-72758AB500E7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BD16E-8A6E-496D-95B7-0243DDDE0F3F}" type="datetime1">
              <a:rPr lang="it-IT" smtClean="0"/>
              <a:t>19/09/19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0059-49D9-4591-B81B-72758AB500E7}" type="slidenum">
              <a:rPr lang="it-IT" smtClean="0"/>
              <a:t>‹#›</a:t>
            </a:fld>
            <a:endParaRPr lang="it-IT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78F3A-26DF-4F1B-AB34-D7613B7AB393}" type="datetime1">
              <a:rPr lang="it-IT" smtClean="0"/>
              <a:t>19/09/19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0059-49D9-4591-B81B-72758AB500E7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7205E-F895-479D-879E-31E2E11725DB}" type="datetime1">
              <a:rPr lang="it-IT" smtClean="0"/>
              <a:t>19/09/19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0059-49D9-4591-B81B-72758AB500E7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E7B6A-AA58-4B57-85FE-791DC0D891CD}" type="datetime1">
              <a:rPr lang="it-IT" smtClean="0"/>
              <a:t>19/09/19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0059-49D9-4591-B81B-72758AB500E7}" type="slidenum">
              <a:rPr lang="it-IT" smtClean="0"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1E4F-856A-4D40-9EBC-937CF93089BB}" type="datetime1">
              <a:rPr lang="it-IT" smtClean="0"/>
              <a:t>19/09/19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0059-49D9-4591-B81B-72758AB500E7}" type="slidenum">
              <a:rPr lang="it-IT" smtClean="0"/>
              <a:t>‹#›</a:t>
            </a:fld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81DF-622A-4225-A2BB-286F50E8D7FC}" type="datetime1">
              <a:rPr lang="it-IT" smtClean="0"/>
              <a:t>19/09/19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0059-49D9-4591-B81B-72758AB500E7}" type="slidenum">
              <a:rPr lang="it-IT" smtClean="0"/>
              <a:t>‹#›</a:t>
            </a:fld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1107EC60-FAD7-4AA4-AE07-99AF5018F454}" type="datetime1">
              <a:rPr lang="it-IT" smtClean="0"/>
              <a:t>19/09/19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D0250059-49D9-4591-B81B-72758AB500E7}" type="slidenum">
              <a:rPr lang="it-IT" smtClean="0"/>
              <a:t>‹#›</a:t>
            </a:fld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fftpack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95536" y="1916832"/>
            <a:ext cx="8352928" cy="2044824"/>
          </a:xfrm>
        </p:spPr>
        <p:txBody>
          <a:bodyPr>
            <a:noAutofit/>
          </a:bodyPr>
          <a:lstStyle/>
          <a:p>
            <a:r>
              <a:rPr lang="it-IT" sz="6000" dirty="0"/>
              <a:t>PROGETTO DI </a:t>
            </a:r>
            <a:br>
              <a:rPr lang="it-IT" sz="6000" dirty="0"/>
            </a:br>
            <a:r>
              <a:rPr lang="it-IT" sz="6000" dirty="0"/>
              <a:t>METODI DEL CALCOLO SCIENTIFICO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403648" y="3933056"/>
            <a:ext cx="6872808" cy="1473200"/>
          </a:xfrm>
        </p:spPr>
        <p:txBody>
          <a:bodyPr>
            <a:normAutofit fontScale="92500" lnSpcReduction="10000"/>
          </a:bodyPr>
          <a:lstStyle/>
          <a:p>
            <a:pPr algn="r"/>
            <a:endParaRPr lang="it-IT" dirty="0"/>
          </a:p>
          <a:p>
            <a:pPr algn="r"/>
            <a:r>
              <a:rPr lang="it-IT" sz="2400" dirty="0" err="1"/>
              <a:t>Brumana</a:t>
            </a:r>
            <a:r>
              <a:rPr lang="it-IT" sz="2400" dirty="0"/>
              <a:t> Mattia 808374</a:t>
            </a:r>
          </a:p>
          <a:p>
            <a:pPr algn="r"/>
            <a:r>
              <a:rPr lang="it-IT" sz="2400" dirty="0"/>
              <a:t>Carta Costantino 808417</a:t>
            </a:r>
          </a:p>
          <a:p>
            <a:pPr algn="r"/>
            <a:r>
              <a:rPr lang="it-IT" sz="2400" dirty="0"/>
              <a:t>Colombo Pietro 793679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BC88E7A-5B01-7E48-8E0F-261FBADFCBC5}"/>
              </a:ext>
            </a:extLst>
          </p:cNvPr>
          <p:cNvSpPr/>
          <p:nvPr/>
        </p:nvSpPr>
        <p:spPr>
          <a:xfrm>
            <a:off x="0" y="6425952"/>
            <a:ext cx="432048" cy="43204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4646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1"/>
          <p:cNvSpPr>
            <a:spLocks noGrp="1"/>
          </p:cNvSpPr>
          <p:nvPr>
            <p:ph idx="1"/>
          </p:nvPr>
        </p:nvSpPr>
        <p:spPr>
          <a:xfrm>
            <a:off x="251521" y="2298085"/>
            <a:ext cx="8784976" cy="4542581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it-IT" sz="2200" dirty="0" err="1"/>
              <a:t>compressed_image</a:t>
            </a:r>
            <a:r>
              <a:rPr lang="it-IT" sz="2200" dirty="0"/>
              <a:t> </a:t>
            </a:r>
            <a:r>
              <a:rPr lang="it-IT" sz="2200" dirty="0">
                <a:solidFill>
                  <a:srgbClr val="FF0000"/>
                </a:solidFill>
              </a:rPr>
              <a:t>=</a:t>
            </a:r>
            <a:r>
              <a:rPr lang="it-IT" sz="2200" dirty="0"/>
              <a:t> image[</a:t>
            </a:r>
            <a:r>
              <a:rPr lang="it-IT" sz="2200" dirty="0">
                <a:solidFill>
                  <a:srgbClr val="7030A0"/>
                </a:solidFill>
              </a:rPr>
              <a:t>0</a:t>
            </a:r>
            <a:r>
              <a:rPr lang="it-IT" sz="2200" dirty="0"/>
              <a:t>:h, </a:t>
            </a:r>
            <a:r>
              <a:rPr lang="it-IT" sz="2200" dirty="0">
                <a:solidFill>
                  <a:srgbClr val="7030A0"/>
                </a:solidFill>
              </a:rPr>
              <a:t>0</a:t>
            </a:r>
            <a:r>
              <a:rPr lang="it-IT" sz="2200" dirty="0"/>
              <a:t>:w]</a:t>
            </a:r>
          </a:p>
          <a:p>
            <a:pPr marL="0" indent="0" algn="just">
              <a:buNone/>
            </a:pPr>
            <a:r>
              <a:rPr lang="it-IT" sz="2200" dirty="0">
                <a:solidFill>
                  <a:srgbClr val="FF0000"/>
                </a:solidFill>
              </a:rPr>
              <a:t>     for</a:t>
            </a:r>
            <a:r>
              <a:rPr lang="it-IT" sz="2200" dirty="0"/>
              <a:t> x </a:t>
            </a:r>
            <a:r>
              <a:rPr lang="it-IT" sz="2200" dirty="0">
                <a:solidFill>
                  <a:srgbClr val="FF0000"/>
                </a:solidFill>
              </a:rPr>
              <a:t>in</a:t>
            </a:r>
            <a:r>
              <a:rPr lang="it-IT" sz="2200" dirty="0"/>
              <a:t> </a:t>
            </a:r>
            <a:r>
              <a:rPr lang="it-IT" sz="2200" dirty="0">
                <a:solidFill>
                  <a:schemeClr val="bg2">
                    <a:lumMod val="50000"/>
                  </a:schemeClr>
                </a:solidFill>
              </a:rPr>
              <a:t>range</a:t>
            </a:r>
            <a:r>
              <a:rPr lang="it-IT" sz="2200" dirty="0"/>
              <a:t>(</a:t>
            </a:r>
            <a:r>
              <a:rPr lang="it-IT" sz="2200" dirty="0">
                <a:solidFill>
                  <a:srgbClr val="7030A0"/>
                </a:solidFill>
              </a:rPr>
              <a:t>0</a:t>
            </a:r>
            <a:r>
              <a:rPr lang="it-IT" sz="2200" dirty="0"/>
              <a:t>, h, F):</a:t>
            </a:r>
          </a:p>
          <a:p>
            <a:pPr marL="0" indent="0" algn="just">
              <a:buNone/>
            </a:pPr>
            <a:r>
              <a:rPr lang="it-IT" sz="2200" dirty="0"/>
              <a:t>            </a:t>
            </a:r>
            <a:r>
              <a:rPr lang="it-IT" sz="2200" dirty="0">
                <a:solidFill>
                  <a:srgbClr val="FF0000"/>
                </a:solidFill>
              </a:rPr>
              <a:t>for</a:t>
            </a:r>
            <a:r>
              <a:rPr lang="it-IT" sz="2200" dirty="0"/>
              <a:t> y </a:t>
            </a:r>
            <a:r>
              <a:rPr lang="it-IT" sz="2200" dirty="0">
                <a:solidFill>
                  <a:srgbClr val="FF0000"/>
                </a:solidFill>
              </a:rPr>
              <a:t>in</a:t>
            </a:r>
            <a:r>
              <a:rPr lang="it-IT" sz="2200" dirty="0"/>
              <a:t> </a:t>
            </a:r>
            <a:r>
              <a:rPr lang="it-IT" sz="2200" dirty="0">
                <a:solidFill>
                  <a:schemeClr val="bg2">
                    <a:lumMod val="50000"/>
                  </a:schemeClr>
                </a:solidFill>
              </a:rPr>
              <a:t>range</a:t>
            </a:r>
            <a:r>
              <a:rPr lang="it-IT" sz="2200" dirty="0"/>
              <a:t>(</a:t>
            </a:r>
            <a:r>
              <a:rPr lang="it-IT" sz="2200" dirty="0">
                <a:solidFill>
                  <a:srgbClr val="7030A0"/>
                </a:solidFill>
              </a:rPr>
              <a:t>0</a:t>
            </a:r>
            <a:r>
              <a:rPr lang="it-IT" sz="2200" dirty="0"/>
              <a:t>, w, F):</a:t>
            </a:r>
          </a:p>
          <a:p>
            <a:pPr marL="0" indent="0" algn="just">
              <a:buNone/>
            </a:pPr>
            <a:r>
              <a:rPr lang="it-IT" sz="2200" dirty="0"/>
              <a:t>                   </a:t>
            </a:r>
            <a:r>
              <a:rPr lang="it-IT" sz="2200" dirty="0" err="1"/>
              <a:t>cell</a:t>
            </a:r>
            <a:r>
              <a:rPr lang="it-IT" sz="2200" dirty="0"/>
              <a:t> </a:t>
            </a:r>
            <a:r>
              <a:rPr lang="it-IT" sz="2200" dirty="0">
                <a:solidFill>
                  <a:srgbClr val="FF0000"/>
                </a:solidFill>
              </a:rPr>
              <a:t>=</a:t>
            </a:r>
            <a:r>
              <a:rPr lang="it-IT" sz="2200" dirty="0"/>
              <a:t> </a:t>
            </a:r>
            <a:r>
              <a:rPr lang="it-IT" sz="2200" dirty="0" err="1"/>
              <a:t>compressed_image</a:t>
            </a:r>
            <a:r>
              <a:rPr lang="it-IT" sz="2200" dirty="0"/>
              <a:t>[</a:t>
            </a:r>
            <a:r>
              <a:rPr lang="it-IT" sz="2200" dirty="0" err="1"/>
              <a:t>x:x</a:t>
            </a:r>
            <a:r>
              <a:rPr lang="it-IT" sz="2200" dirty="0" err="1">
                <a:solidFill>
                  <a:srgbClr val="FF0000"/>
                </a:solidFill>
              </a:rPr>
              <a:t>+</a:t>
            </a:r>
            <a:r>
              <a:rPr lang="it-IT" sz="2200" dirty="0" err="1"/>
              <a:t>F</a:t>
            </a:r>
            <a:r>
              <a:rPr lang="it-IT" sz="2200" dirty="0"/>
              <a:t>, y:y</a:t>
            </a:r>
            <a:r>
              <a:rPr lang="it-IT" sz="2200" dirty="0">
                <a:solidFill>
                  <a:srgbClr val="FF0000"/>
                </a:solidFill>
              </a:rPr>
              <a:t>+</a:t>
            </a:r>
            <a:r>
              <a:rPr lang="it-IT" sz="2200" dirty="0"/>
              <a:t>F]</a:t>
            </a:r>
          </a:p>
          <a:p>
            <a:pPr marL="0" indent="0" algn="just">
              <a:buNone/>
            </a:pPr>
            <a:r>
              <a:rPr lang="it-IT" sz="2200" dirty="0"/>
              <a:t>                   </a:t>
            </a:r>
            <a:r>
              <a:rPr lang="it-IT" sz="2200" dirty="0" err="1"/>
              <a:t>cell</a:t>
            </a:r>
            <a:r>
              <a:rPr lang="it-IT" sz="2200" dirty="0"/>
              <a:t> </a:t>
            </a:r>
            <a:r>
              <a:rPr lang="it-IT" sz="2200" dirty="0">
                <a:solidFill>
                  <a:srgbClr val="FF0000"/>
                </a:solidFill>
              </a:rPr>
              <a:t>=</a:t>
            </a:r>
            <a:r>
              <a:rPr lang="it-IT" sz="2200" dirty="0"/>
              <a:t> </a:t>
            </a:r>
            <a:r>
              <a:rPr lang="it-IT" sz="2200" dirty="0" err="1"/>
              <a:t>dctn</a:t>
            </a:r>
            <a:r>
              <a:rPr lang="it-IT" sz="2200" dirty="0"/>
              <a:t>(</a:t>
            </a:r>
            <a:r>
              <a:rPr lang="it-IT" sz="2200" dirty="0" err="1"/>
              <a:t>cell</a:t>
            </a:r>
            <a:r>
              <a:rPr lang="it-IT" sz="2200" dirty="0"/>
              <a:t>, </a:t>
            </a:r>
            <a:r>
              <a:rPr lang="it-IT" sz="2200" dirty="0" err="1">
                <a:solidFill>
                  <a:schemeClr val="accent5">
                    <a:lumMod val="75000"/>
                  </a:schemeClr>
                </a:solidFill>
              </a:rPr>
              <a:t>norm</a:t>
            </a:r>
            <a:r>
              <a:rPr lang="it-IT" sz="2200" dirty="0"/>
              <a:t> </a:t>
            </a:r>
            <a:r>
              <a:rPr lang="it-IT" sz="2200" dirty="0">
                <a:solidFill>
                  <a:srgbClr val="FF0000"/>
                </a:solidFill>
              </a:rPr>
              <a:t>=</a:t>
            </a:r>
            <a:r>
              <a:rPr lang="it-IT" sz="2200" dirty="0"/>
              <a:t> </a:t>
            </a:r>
            <a:r>
              <a:rPr lang="it-IT" sz="2200" dirty="0">
                <a:solidFill>
                  <a:schemeClr val="accent5"/>
                </a:solidFill>
              </a:rPr>
              <a:t>‘</a:t>
            </a:r>
            <a:r>
              <a:rPr lang="it-IT" sz="2200" dirty="0" err="1">
                <a:solidFill>
                  <a:schemeClr val="accent5"/>
                </a:solidFill>
              </a:rPr>
              <a:t>ortho</a:t>
            </a:r>
            <a:r>
              <a:rPr lang="it-IT" sz="2200" dirty="0">
                <a:solidFill>
                  <a:schemeClr val="accent5"/>
                </a:solidFill>
              </a:rPr>
              <a:t>’</a:t>
            </a:r>
            <a:r>
              <a:rPr lang="it-IT" sz="2200" dirty="0"/>
              <a:t>)	                  </a:t>
            </a:r>
            <a:r>
              <a:rPr lang="it-IT" sz="2200" dirty="0">
                <a:solidFill>
                  <a:srgbClr val="00B050"/>
                </a:solidFill>
              </a:rPr>
              <a:t>#applicazione DCT2.</a:t>
            </a:r>
          </a:p>
          <a:p>
            <a:pPr marL="0" indent="0" algn="just">
              <a:buNone/>
            </a:pPr>
            <a:r>
              <a:rPr lang="it-IT" sz="2200" dirty="0"/>
              <a:t>                   </a:t>
            </a:r>
            <a:r>
              <a:rPr lang="it-IT" sz="2200" dirty="0" err="1"/>
              <a:t>c_h</a:t>
            </a:r>
            <a:r>
              <a:rPr lang="it-IT" sz="2200" dirty="0"/>
              <a:t> </a:t>
            </a:r>
            <a:r>
              <a:rPr lang="it-IT" sz="2200" dirty="0">
                <a:solidFill>
                  <a:srgbClr val="FF0000"/>
                </a:solidFill>
              </a:rPr>
              <a:t>=</a:t>
            </a:r>
            <a:r>
              <a:rPr lang="it-IT" sz="2200" dirty="0"/>
              <a:t> </a:t>
            </a:r>
            <a:r>
              <a:rPr lang="it-IT" sz="2200" dirty="0" err="1"/>
              <a:t>cell.shape</a:t>
            </a:r>
            <a:r>
              <a:rPr lang="it-IT" sz="2200" dirty="0"/>
              <a:t>[</a:t>
            </a:r>
            <a:r>
              <a:rPr lang="it-IT" sz="2200" dirty="0">
                <a:solidFill>
                  <a:srgbClr val="7030A0"/>
                </a:solidFill>
              </a:rPr>
              <a:t>0</a:t>
            </a:r>
            <a:r>
              <a:rPr lang="it-IT" sz="2200" dirty="0"/>
              <a:t>]</a:t>
            </a:r>
          </a:p>
          <a:p>
            <a:pPr marL="0" indent="0" algn="just">
              <a:buNone/>
            </a:pPr>
            <a:r>
              <a:rPr lang="it-IT" sz="2200" dirty="0"/>
              <a:t>	    </a:t>
            </a:r>
            <a:r>
              <a:rPr lang="it-IT" sz="2200" dirty="0" err="1"/>
              <a:t>c_w</a:t>
            </a:r>
            <a:r>
              <a:rPr lang="it-IT" sz="2200" dirty="0"/>
              <a:t> </a:t>
            </a:r>
            <a:r>
              <a:rPr lang="it-IT" sz="2200" dirty="0">
                <a:solidFill>
                  <a:srgbClr val="FF0000"/>
                </a:solidFill>
              </a:rPr>
              <a:t>=</a:t>
            </a:r>
            <a:r>
              <a:rPr lang="it-IT" sz="2200" dirty="0"/>
              <a:t> </a:t>
            </a:r>
            <a:r>
              <a:rPr lang="it-IT" sz="2200" dirty="0" err="1"/>
              <a:t>cell.shape</a:t>
            </a:r>
            <a:r>
              <a:rPr lang="it-IT" sz="2200" dirty="0"/>
              <a:t>[</a:t>
            </a:r>
            <a:r>
              <a:rPr lang="it-IT" sz="2200" dirty="0">
                <a:solidFill>
                  <a:srgbClr val="7030A0"/>
                </a:solidFill>
              </a:rPr>
              <a:t>1</a:t>
            </a:r>
            <a:r>
              <a:rPr lang="it-IT" sz="2200" dirty="0"/>
              <a:t>]</a:t>
            </a:r>
          </a:p>
          <a:p>
            <a:pPr marL="0" indent="0" algn="just">
              <a:buNone/>
            </a:pPr>
            <a:r>
              <a:rPr lang="it-IT" sz="2200" dirty="0"/>
              <a:t>	    </a:t>
            </a:r>
            <a:r>
              <a:rPr lang="it-IT" sz="2200" dirty="0">
                <a:solidFill>
                  <a:srgbClr val="FF0000"/>
                </a:solidFill>
              </a:rPr>
              <a:t>for</a:t>
            </a:r>
            <a:r>
              <a:rPr lang="it-IT" sz="2200" dirty="0"/>
              <a:t> i </a:t>
            </a:r>
            <a:r>
              <a:rPr lang="it-IT" sz="2200" dirty="0">
                <a:solidFill>
                  <a:srgbClr val="FF0000"/>
                </a:solidFill>
              </a:rPr>
              <a:t>in</a:t>
            </a:r>
            <a:r>
              <a:rPr lang="it-IT" sz="2200" dirty="0"/>
              <a:t> </a:t>
            </a:r>
            <a:r>
              <a:rPr lang="it-IT" sz="2200" dirty="0">
                <a:solidFill>
                  <a:schemeClr val="bg2">
                    <a:lumMod val="50000"/>
                  </a:schemeClr>
                </a:solidFill>
              </a:rPr>
              <a:t>range</a:t>
            </a:r>
            <a:r>
              <a:rPr lang="it-IT" sz="2200" dirty="0"/>
              <a:t>(</a:t>
            </a:r>
            <a:r>
              <a:rPr lang="it-IT" sz="2200" dirty="0">
                <a:solidFill>
                  <a:srgbClr val="7030A0"/>
                </a:solidFill>
              </a:rPr>
              <a:t>0</a:t>
            </a:r>
            <a:r>
              <a:rPr lang="it-IT" sz="2200" dirty="0"/>
              <a:t>, </a:t>
            </a:r>
            <a:r>
              <a:rPr lang="it-IT" sz="2200" dirty="0" err="1"/>
              <a:t>c_h</a:t>
            </a:r>
            <a:r>
              <a:rPr lang="it-IT" sz="2200" dirty="0"/>
              <a:t>):                                       </a:t>
            </a:r>
            <a:r>
              <a:rPr lang="it-IT" sz="2200" dirty="0">
                <a:solidFill>
                  <a:srgbClr val="00B050"/>
                </a:solidFill>
              </a:rPr>
              <a:t>#eliminazione delle </a:t>
            </a:r>
            <a:r>
              <a:rPr lang="it-IT" sz="2200" dirty="0" err="1">
                <a:solidFill>
                  <a:srgbClr val="00B050"/>
                </a:solidFill>
              </a:rPr>
              <a:t>fre</a:t>
            </a:r>
            <a:r>
              <a:rPr lang="it-IT" sz="2200" dirty="0">
                <a:solidFill>
                  <a:srgbClr val="00B050"/>
                </a:solidFill>
              </a:rPr>
              <a:t>-</a:t>
            </a:r>
          </a:p>
          <a:p>
            <a:pPr marL="0" indent="0" algn="just">
              <a:buNone/>
            </a:pPr>
            <a:r>
              <a:rPr lang="it-IT" sz="2200" dirty="0"/>
              <a:t>                          </a:t>
            </a:r>
            <a:r>
              <a:rPr lang="it-IT" sz="2200" dirty="0">
                <a:solidFill>
                  <a:srgbClr val="FF0000"/>
                </a:solidFill>
              </a:rPr>
              <a:t>for</a:t>
            </a:r>
            <a:r>
              <a:rPr lang="it-IT" sz="2200" dirty="0"/>
              <a:t> j </a:t>
            </a:r>
            <a:r>
              <a:rPr lang="it-IT" sz="2200" dirty="0">
                <a:solidFill>
                  <a:srgbClr val="FF0000"/>
                </a:solidFill>
              </a:rPr>
              <a:t>in</a:t>
            </a:r>
            <a:r>
              <a:rPr lang="it-IT" sz="2200" dirty="0"/>
              <a:t> </a:t>
            </a:r>
            <a:r>
              <a:rPr lang="it-IT" sz="2200" dirty="0">
                <a:solidFill>
                  <a:schemeClr val="bg2">
                    <a:lumMod val="50000"/>
                  </a:schemeClr>
                </a:solidFill>
              </a:rPr>
              <a:t>range</a:t>
            </a:r>
            <a:r>
              <a:rPr lang="it-IT" sz="2200" dirty="0"/>
              <a:t>(</a:t>
            </a:r>
            <a:r>
              <a:rPr lang="it-IT" sz="2200" dirty="0">
                <a:solidFill>
                  <a:srgbClr val="7030A0"/>
                </a:solidFill>
              </a:rPr>
              <a:t>0</a:t>
            </a:r>
            <a:r>
              <a:rPr lang="it-IT" sz="2200" dirty="0"/>
              <a:t>, </a:t>
            </a:r>
            <a:r>
              <a:rPr lang="it-IT" sz="2200" dirty="0" err="1"/>
              <a:t>c_w</a:t>
            </a:r>
            <a:r>
              <a:rPr lang="it-IT" sz="2200" dirty="0"/>
              <a:t>):                                   </a:t>
            </a:r>
            <a:r>
              <a:rPr lang="it-IT" sz="2200" dirty="0" err="1">
                <a:solidFill>
                  <a:srgbClr val="00B050"/>
                </a:solidFill>
              </a:rPr>
              <a:t>quenze</a:t>
            </a:r>
            <a:r>
              <a:rPr lang="it-IT" sz="2200" dirty="0">
                <a:solidFill>
                  <a:srgbClr val="00B050"/>
                </a:solidFill>
              </a:rPr>
              <a:t> </a:t>
            </a:r>
            <a:r>
              <a:rPr lang="it-IT" sz="2200" i="1" dirty="0" err="1">
                <a:solidFill>
                  <a:srgbClr val="00B050"/>
                </a:solidFill>
              </a:rPr>
              <a:t>c</a:t>
            </a:r>
            <a:r>
              <a:rPr lang="it-IT" sz="2200" i="1" baseline="-25000" dirty="0" err="1">
                <a:solidFill>
                  <a:srgbClr val="00B050"/>
                </a:solidFill>
              </a:rPr>
              <a:t>kl</a:t>
            </a:r>
            <a:r>
              <a:rPr lang="it-IT" sz="2200" baseline="-25000" dirty="0">
                <a:solidFill>
                  <a:srgbClr val="00B050"/>
                </a:solidFill>
              </a:rPr>
              <a:t> </a:t>
            </a:r>
            <a:r>
              <a:rPr lang="it-IT" sz="2200" dirty="0">
                <a:solidFill>
                  <a:srgbClr val="00B050"/>
                </a:solidFill>
              </a:rPr>
              <a:t>con </a:t>
            </a:r>
            <a:r>
              <a:rPr lang="it-IT" sz="2200" i="1" dirty="0">
                <a:solidFill>
                  <a:srgbClr val="00B050"/>
                </a:solidFill>
              </a:rPr>
              <a:t>k + l ≥ d.</a:t>
            </a:r>
            <a:endParaRPr lang="it-IT" sz="2200" i="1" baseline="-25000" dirty="0">
              <a:solidFill>
                <a:srgbClr val="00B050"/>
              </a:solidFill>
            </a:endParaRPr>
          </a:p>
          <a:p>
            <a:pPr marL="0" indent="0" algn="just">
              <a:buNone/>
            </a:pPr>
            <a:r>
              <a:rPr lang="it-IT" sz="2200" dirty="0"/>
              <a:t>                                 </a:t>
            </a:r>
            <a:r>
              <a:rPr lang="it-IT" sz="2200" dirty="0" err="1">
                <a:solidFill>
                  <a:srgbClr val="FF0000"/>
                </a:solidFill>
              </a:rPr>
              <a:t>if</a:t>
            </a:r>
            <a:r>
              <a:rPr lang="it-IT" sz="2200" dirty="0"/>
              <a:t> i </a:t>
            </a:r>
            <a:r>
              <a:rPr lang="it-IT" sz="2200" dirty="0">
                <a:solidFill>
                  <a:srgbClr val="FF0000"/>
                </a:solidFill>
              </a:rPr>
              <a:t>+</a:t>
            </a:r>
            <a:r>
              <a:rPr lang="it-IT" sz="2200" dirty="0"/>
              <a:t> j </a:t>
            </a:r>
            <a:r>
              <a:rPr lang="it-IT" sz="2200" dirty="0">
                <a:solidFill>
                  <a:srgbClr val="FF0000"/>
                </a:solidFill>
              </a:rPr>
              <a:t>&gt;=</a:t>
            </a:r>
            <a:r>
              <a:rPr lang="it-IT" sz="2200" dirty="0"/>
              <a:t> d:</a:t>
            </a:r>
          </a:p>
          <a:p>
            <a:pPr marL="0" indent="0" algn="just">
              <a:buNone/>
            </a:pPr>
            <a:r>
              <a:rPr lang="it-IT" sz="2200" dirty="0"/>
              <a:t>		          </a:t>
            </a:r>
            <a:r>
              <a:rPr lang="it-IT" sz="2200" dirty="0" err="1"/>
              <a:t>cell</a:t>
            </a:r>
            <a:r>
              <a:rPr lang="it-IT" sz="2200" dirty="0"/>
              <a:t>[i, j] </a:t>
            </a:r>
            <a:r>
              <a:rPr lang="it-IT" sz="2200" dirty="0">
                <a:solidFill>
                  <a:srgbClr val="FF0000"/>
                </a:solidFill>
              </a:rPr>
              <a:t>=</a:t>
            </a:r>
            <a:r>
              <a:rPr lang="it-IT" sz="2200" dirty="0"/>
              <a:t> </a:t>
            </a:r>
            <a:r>
              <a:rPr lang="it-IT" sz="2200" dirty="0">
                <a:solidFill>
                  <a:srgbClr val="7030A0"/>
                </a:solidFill>
              </a:rPr>
              <a:t>0</a:t>
            </a:r>
          </a:p>
          <a:p>
            <a:pPr marL="0" indent="0" algn="just">
              <a:buNone/>
            </a:pPr>
            <a:r>
              <a:rPr lang="it-IT" sz="2200" dirty="0"/>
              <a:t>                  </a:t>
            </a:r>
            <a:r>
              <a:rPr lang="it-IT" sz="2200" dirty="0" err="1"/>
              <a:t>cell</a:t>
            </a:r>
            <a:r>
              <a:rPr lang="it-IT" sz="2200" dirty="0"/>
              <a:t> </a:t>
            </a:r>
            <a:r>
              <a:rPr lang="it-IT" sz="2200" dirty="0">
                <a:solidFill>
                  <a:srgbClr val="FF0000"/>
                </a:solidFill>
              </a:rPr>
              <a:t>=</a:t>
            </a:r>
            <a:r>
              <a:rPr lang="it-IT" sz="2200" dirty="0"/>
              <a:t> </a:t>
            </a:r>
            <a:r>
              <a:rPr lang="it-IT" sz="2200" dirty="0" err="1"/>
              <a:t>idctn</a:t>
            </a:r>
            <a:r>
              <a:rPr lang="it-IT" sz="2200" dirty="0"/>
              <a:t>(</a:t>
            </a:r>
            <a:r>
              <a:rPr lang="it-IT" sz="2200" dirty="0" err="1"/>
              <a:t>cell</a:t>
            </a:r>
            <a:r>
              <a:rPr lang="it-IT" sz="2200" dirty="0"/>
              <a:t>, </a:t>
            </a:r>
            <a:r>
              <a:rPr lang="it-IT" sz="2200" dirty="0" err="1">
                <a:solidFill>
                  <a:schemeClr val="accent5">
                    <a:lumMod val="75000"/>
                  </a:schemeClr>
                </a:solidFill>
              </a:rPr>
              <a:t>norm</a:t>
            </a:r>
            <a:r>
              <a:rPr lang="it-IT" sz="2200" dirty="0"/>
              <a:t> </a:t>
            </a:r>
            <a:r>
              <a:rPr lang="it-IT" sz="2200" dirty="0">
                <a:solidFill>
                  <a:srgbClr val="FF0000"/>
                </a:solidFill>
              </a:rPr>
              <a:t>=</a:t>
            </a:r>
            <a:r>
              <a:rPr lang="it-IT" sz="2200" dirty="0"/>
              <a:t> </a:t>
            </a:r>
            <a:r>
              <a:rPr lang="it-IT" sz="2200" dirty="0">
                <a:solidFill>
                  <a:schemeClr val="accent5"/>
                </a:solidFill>
              </a:rPr>
              <a:t>‘</a:t>
            </a:r>
            <a:r>
              <a:rPr lang="it-IT" sz="2200" dirty="0" err="1">
                <a:solidFill>
                  <a:schemeClr val="accent5"/>
                </a:solidFill>
              </a:rPr>
              <a:t>ortho</a:t>
            </a:r>
            <a:r>
              <a:rPr lang="it-IT" sz="2200" dirty="0">
                <a:solidFill>
                  <a:schemeClr val="accent5"/>
                </a:solidFill>
              </a:rPr>
              <a:t>’</a:t>
            </a:r>
            <a:r>
              <a:rPr lang="it-IT" sz="2200" dirty="0"/>
              <a:t>)                     </a:t>
            </a:r>
            <a:r>
              <a:rPr lang="it-IT" sz="2200" dirty="0">
                <a:solidFill>
                  <a:srgbClr val="00B050"/>
                </a:solidFill>
              </a:rPr>
              <a:t>#applicazione inversa</a:t>
            </a:r>
            <a:r>
              <a:rPr lang="it-IT" sz="2200" dirty="0"/>
              <a:t> </a:t>
            </a:r>
            <a:r>
              <a:rPr lang="it-IT" sz="2200" dirty="0">
                <a:solidFill>
                  <a:srgbClr val="00B050"/>
                </a:solidFill>
              </a:rPr>
              <a:t>DCT2.</a:t>
            </a:r>
          </a:p>
          <a:p>
            <a:pPr marL="0" indent="0" algn="just">
              <a:buNone/>
            </a:pPr>
            <a:endParaRPr lang="it-IT" sz="2200" dirty="0"/>
          </a:p>
          <a:p>
            <a:pPr marL="0" indent="0" algn="just">
              <a:buNone/>
            </a:pPr>
            <a:r>
              <a:rPr lang="it-IT" sz="2200" dirty="0"/>
              <a:t>                </a:t>
            </a:r>
            <a:r>
              <a:rPr lang="it-IT" sz="2200" dirty="0">
                <a:solidFill>
                  <a:schemeClr val="tx1"/>
                </a:solidFill>
              </a:rPr>
              <a:t> ……………..                                                               </a:t>
            </a:r>
            <a:endParaRPr lang="it-IT" sz="2200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it-IT" sz="5400" dirty="0"/>
              <a:t>Descrizione Algoritmo (1)</a:t>
            </a:r>
          </a:p>
        </p:txBody>
      </p:sp>
      <p:sp>
        <p:nvSpPr>
          <p:cNvPr id="7" name="Segnaposto numero diapositiva 3"/>
          <p:cNvSpPr txBox="1">
            <a:spLocks/>
          </p:cNvSpPr>
          <p:nvPr/>
        </p:nvSpPr>
        <p:spPr>
          <a:xfrm>
            <a:off x="8244408" y="6492875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250059-49D9-4591-B81B-72758AB500E7}" type="slidenum">
              <a:rPr lang="it-IT" smtClean="0"/>
              <a:pPr/>
              <a:t>10</a:t>
            </a:fld>
            <a:endParaRPr lang="it-IT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980634F5-E848-9E4B-9DA8-F2E8FEB1950F}"/>
              </a:ext>
            </a:extLst>
          </p:cNvPr>
          <p:cNvSpPr/>
          <p:nvPr/>
        </p:nvSpPr>
        <p:spPr>
          <a:xfrm>
            <a:off x="0" y="6425952"/>
            <a:ext cx="432048" cy="432048"/>
          </a:xfrm>
          <a:prstGeom prst="rt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1621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1"/>
          <p:cNvSpPr>
            <a:spLocks noGrp="1"/>
          </p:cNvSpPr>
          <p:nvPr>
            <p:ph idx="1"/>
          </p:nvPr>
        </p:nvSpPr>
        <p:spPr>
          <a:xfrm>
            <a:off x="467544" y="2348880"/>
            <a:ext cx="8357777" cy="4614589"/>
          </a:xfrm>
        </p:spPr>
        <p:txBody>
          <a:bodyPr>
            <a:normAutofit/>
          </a:bodyPr>
          <a:lstStyle/>
          <a:p>
            <a:pPr algn="just"/>
            <a:r>
              <a:rPr lang="it-IT" sz="2000" dirty="0">
                <a:solidFill>
                  <a:schemeClr val="tx1"/>
                </a:solidFill>
              </a:rPr>
              <a:t>              ……………..</a:t>
            </a:r>
          </a:p>
          <a:p>
            <a:pPr marL="0" indent="0" algn="just">
              <a:buNone/>
            </a:pPr>
            <a:r>
              <a:rPr lang="it-IT" sz="2000" dirty="0">
                <a:solidFill>
                  <a:schemeClr val="tx1"/>
                </a:solidFill>
              </a:rPr>
              <a:t>                  </a:t>
            </a:r>
            <a:r>
              <a:rPr lang="it-IT" sz="2000" dirty="0">
                <a:solidFill>
                  <a:srgbClr val="FF0000"/>
                </a:solidFill>
              </a:rPr>
              <a:t>for</a:t>
            </a:r>
            <a:r>
              <a:rPr lang="it-IT" sz="2000" dirty="0"/>
              <a:t> i </a:t>
            </a:r>
            <a:r>
              <a:rPr lang="it-IT" sz="2000" dirty="0">
                <a:solidFill>
                  <a:srgbClr val="FF0000"/>
                </a:solidFill>
              </a:rPr>
              <a:t>in</a:t>
            </a:r>
            <a:r>
              <a:rPr lang="it-IT" sz="2000" dirty="0"/>
              <a:t> </a:t>
            </a:r>
            <a:r>
              <a:rPr lang="it-IT" sz="2000" dirty="0">
                <a:solidFill>
                  <a:schemeClr val="bg2">
                    <a:lumMod val="50000"/>
                  </a:schemeClr>
                </a:solidFill>
              </a:rPr>
              <a:t>range</a:t>
            </a:r>
            <a:r>
              <a:rPr lang="it-IT" sz="2000" dirty="0"/>
              <a:t>(</a:t>
            </a:r>
            <a:r>
              <a:rPr lang="it-IT" sz="2000" dirty="0">
                <a:solidFill>
                  <a:srgbClr val="7030A0"/>
                </a:solidFill>
              </a:rPr>
              <a:t>0</a:t>
            </a:r>
            <a:r>
              <a:rPr lang="it-IT" sz="2000" dirty="0"/>
              <a:t>, </a:t>
            </a:r>
            <a:r>
              <a:rPr lang="it-IT" sz="2000" dirty="0" err="1"/>
              <a:t>c_h</a:t>
            </a:r>
            <a:r>
              <a:rPr lang="it-IT" sz="2000" dirty="0"/>
              <a:t>):</a:t>
            </a:r>
          </a:p>
          <a:p>
            <a:pPr marL="0" indent="0" algn="just">
              <a:buNone/>
            </a:pPr>
            <a:r>
              <a:rPr lang="it-IT" sz="2000" dirty="0"/>
              <a:t>	          </a:t>
            </a:r>
            <a:r>
              <a:rPr lang="it-IT" sz="2000" dirty="0">
                <a:solidFill>
                  <a:srgbClr val="FF0000"/>
                </a:solidFill>
              </a:rPr>
              <a:t>for</a:t>
            </a:r>
            <a:r>
              <a:rPr lang="it-IT" sz="2000" dirty="0"/>
              <a:t> j </a:t>
            </a:r>
            <a:r>
              <a:rPr lang="it-IT" sz="2000" dirty="0">
                <a:solidFill>
                  <a:srgbClr val="FF0000"/>
                </a:solidFill>
              </a:rPr>
              <a:t>in</a:t>
            </a:r>
            <a:r>
              <a:rPr lang="it-IT" sz="2000" dirty="0"/>
              <a:t> </a:t>
            </a:r>
            <a:r>
              <a:rPr lang="it-IT" sz="2000" dirty="0">
                <a:solidFill>
                  <a:schemeClr val="bg2">
                    <a:lumMod val="50000"/>
                  </a:schemeClr>
                </a:solidFill>
              </a:rPr>
              <a:t>range</a:t>
            </a:r>
            <a:r>
              <a:rPr lang="it-IT" sz="2000" dirty="0"/>
              <a:t>(</a:t>
            </a:r>
            <a:r>
              <a:rPr lang="it-IT" sz="2000" dirty="0">
                <a:solidFill>
                  <a:srgbClr val="7030A0"/>
                </a:solidFill>
              </a:rPr>
              <a:t>0</a:t>
            </a:r>
            <a:r>
              <a:rPr lang="it-IT" sz="2000" dirty="0"/>
              <a:t>, </a:t>
            </a:r>
            <a:r>
              <a:rPr lang="it-IT" sz="2000" dirty="0" err="1"/>
              <a:t>c_w</a:t>
            </a:r>
            <a:r>
              <a:rPr lang="it-IT" sz="2000" dirty="0"/>
              <a:t>):</a:t>
            </a:r>
          </a:p>
          <a:p>
            <a:pPr marL="0" indent="0" algn="just">
              <a:buNone/>
            </a:pPr>
            <a:r>
              <a:rPr lang="it-IT" sz="2000" dirty="0"/>
              <a:t>	                 </a:t>
            </a:r>
            <a:r>
              <a:rPr lang="it-IT" sz="2000" dirty="0" err="1"/>
              <a:t>value</a:t>
            </a:r>
            <a:r>
              <a:rPr lang="it-IT" sz="2000" dirty="0"/>
              <a:t> </a:t>
            </a:r>
            <a:r>
              <a:rPr lang="it-IT" sz="2000" dirty="0">
                <a:solidFill>
                  <a:srgbClr val="FF0000"/>
                </a:solidFill>
              </a:rPr>
              <a:t>=</a:t>
            </a:r>
            <a:r>
              <a:rPr lang="it-IT" sz="2000" dirty="0"/>
              <a:t> </a:t>
            </a:r>
            <a:r>
              <a:rPr lang="it-IT" sz="2000" dirty="0" err="1"/>
              <a:t>np.round</a:t>
            </a:r>
            <a:r>
              <a:rPr lang="it-IT" sz="2000" dirty="0"/>
              <a:t>(</a:t>
            </a:r>
            <a:r>
              <a:rPr lang="it-IT" sz="2000" dirty="0" err="1"/>
              <a:t>cell</a:t>
            </a:r>
            <a:r>
              <a:rPr lang="it-IT" sz="2000" dirty="0"/>
              <a:t>[i, j])</a:t>
            </a:r>
          </a:p>
          <a:p>
            <a:pPr marL="0" indent="0" algn="just">
              <a:buNone/>
            </a:pPr>
            <a:r>
              <a:rPr lang="it-IT" sz="2000" dirty="0"/>
              <a:t>  		  </a:t>
            </a:r>
            <a:r>
              <a:rPr lang="it-IT" sz="2000" dirty="0" err="1">
                <a:solidFill>
                  <a:srgbClr val="FF0000"/>
                </a:solidFill>
              </a:rPr>
              <a:t>if</a:t>
            </a:r>
            <a:r>
              <a:rPr lang="it-IT" sz="2000" dirty="0"/>
              <a:t> </a:t>
            </a:r>
            <a:r>
              <a:rPr lang="it-IT" sz="2000" dirty="0" err="1"/>
              <a:t>value</a:t>
            </a:r>
            <a:r>
              <a:rPr lang="it-IT" sz="2000" dirty="0"/>
              <a:t> </a:t>
            </a:r>
            <a:r>
              <a:rPr lang="it-IT" sz="2000" dirty="0">
                <a:solidFill>
                  <a:srgbClr val="FF0000"/>
                </a:solidFill>
              </a:rPr>
              <a:t>&lt;</a:t>
            </a:r>
            <a:r>
              <a:rPr lang="it-IT" sz="2000" dirty="0"/>
              <a:t> </a:t>
            </a:r>
            <a:r>
              <a:rPr lang="it-IT" sz="2000" dirty="0">
                <a:solidFill>
                  <a:srgbClr val="7030A0"/>
                </a:solidFill>
              </a:rPr>
              <a:t>0</a:t>
            </a:r>
            <a:r>
              <a:rPr lang="it-IT" sz="2000" dirty="0"/>
              <a:t>:		            </a:t>
            </a:r>
            <a:r>
              <a:rPr lang="it-IT" sz="2000" dirty="0">
                <a:solidFill>
                  <a:srgbClr val="00B050"/>
                </a:solidFill>
              </a:rPr>
              <a:t>#al fine di avere dei valori</a:t>
            </a:r>
          </a:p>
          <a:p>
            <a:pPr marL="0" indent="0" algn="just">
              <a:buNone/>
            </a:pPr>
            <a:r>
              <a:rPr lang="it-IT" sz="2000" dirty="0"/>
              <a:t>		         </a:t>
            </a:r>
            <a:r>
              <a:rPr lang="it-IT" sz="2000" dirty="0" err="1"/>
              <a:t>value</a:t>
            </a:r>
            <a:r>
              <a:rPr lang="it-IT" sz="2000" dirty="0"/>
              <a:t> </a:t>
            </a:r>
            <a:r>
              <a:rPr lang="it-IT" sz="2000" dirty="0">
                <a:solidFill>
                  <a:srgbClr val="FF0000"/>
                </a:solidFill>
              </a:rPr>
              <a:t>=</a:t>
            </a:r>
            <a:r>
              <a:rPr lang="it-IT" sz="2000" dirty="0"/>
              <a:t> </a:t>
            </a:r>
            <a:r>
              <a:rPr lang="it-IT" sz="2000" dirty="0">
                <a:solidFill>
                  <a:srgbClr val="7030A0"/>
                </a:solidFill>
              </a:rPr>
              <a:t>0</a:t>
            </a:r>
            <a:r>
              <a:rPr lang="it-IT" sz="2000" dirty="0"/>
              <a:t>;                                    </a:t>
            </a:r>
            <a:r>
              <a:rPr lang="it-IT" sz="2000" dirty="0">
                <a:solidFill>
                  <a:srgbClr val="00B050"/>
                </a:solidFill>
              </a:rPr>
              <a:t>ammissibili (1 byte), si</a:t>
            </a:r>
          </a:p>
          <a:p>
            <a:pPr marL="0" indent="0" algn="just">
              <a:buNone/>
            </a:pPr>
            <a:r>
              <a:rPr lang="it-IT" sz="2000" dirty="0"/>
              <a:t>   		  </a:t>
            </a:r>
            <a:r>
              <a:rPr lang="it-IT" sz="2000" dirty="0" err="1">
                <a:solidFill>
                  <a:srgbClr val="FF0000"/>
                </a:solidFill>
              </a:rPr>
              <a:t>elif</a:t>
            </a:r>
            <a:r>
              <a:rPr lang="it-IT" sz="2000" dirty="0"/>
              <a:t> </a:t>
            </a:r>
            <a:r>
              <a:rPr lang="it-IT" sz="2000" dirty="0" err="1"/>
              <a:t>value</a:t>
            </a:r>
            <a:r>
              <a:rPr lang="it-IT" sz="2000" dirty="0"/>
              <a:t> </a:t>
            </a:r>
            <a:r>
              <a:rPr lang="it-IT" sz="2000" dirty="0">
                <a:solidFill>
                  <a:srgbClr val="FF0000"/>
                </a:solidFill>
              </a:rPr>
              <a:t>&gt;</a:t>
            </a:r>
            <a:r>
              <a:rPr lang="it-IT" sz="2000" dirty="0"/>
              <a:t> </a:t>
            </a:r>
            <a:r>
              <a:rPr lang="it-IT" sz="2000" dirty="0">
                <a:solidFill>
                  <a:srgbClr val="7030A0"/>
                </a:solidFill>
              </a:rPr>
              <a:t>255</a:t>
            </a:r>
            <a:r>
              <a:rPr lang="it-IT" sz="2000" dirty="0"/>
              <a:t>:                                </a:t>
            </a:r>
            <a:r>
              <a:rPr lang="it-IT" sz="2000" dirty="0">
                <a:solidFill>
                  <a:srgbClr val="00B050"/>
                </a:solidFill>
              </a:rPr>
              <a:t>mettono a 0 tutti i valori</a:t>
            </a:r>
          </a:p>
          <a:p>
            <a:pPr marL="0" indent="0" algn="just">
              <a:buNone/>
            </a:pPr>
            <a:r>
              <a:rPr lang="it-IT" sz="2000" dirty="0"/>
              <a:t>		         </a:t>
            </a:r>
            <a:r>
              <a:rPr lang="it-IT" sz="2000" dirty="0" err="1"/>
              <a:t>value</a:t>
            </a:r>
            <a:r>
              <a:rPr lang="it-IT" sz="2000" dirty="0"/>
              <a:t> </a:t>
            </a:r>
            <a:r>
              <a:rPr lang="it-IT" sz="2000" dirty="0">
                <a:solidFill>
                  <a:srgbClr val="FF0000"/>
                </a:solidFill>
              </a:rPr>
              <a:t>=</a:t>
            </a:r>
            <a:r>
              <a:rPr lang="it-IT" sz="2000" dirty="0"/>
              <a:t> </a:t>
            </a:r>
            <a:r>
              <a:rPr lang="it-IT" sz="2000" dirty="0">
                <a:solidFill>
                  <a:srgbClr val="7030A0"/>
                </a:solidFill>
              </a:rPr>
              <a:t>255</a:t>
            </a:r>
            <a:r>
              <a:rPr lang="it-IT" sz="2000" dirty="0"/>
              <a:t>;                                </a:t>
            </a:r>
            <a:r>
              <a:rPr lang="it-IT" sz="2000" dirty="0">
                <a:solidFill>
                  <a:srgbClr val="00B050"/>
                </a:solidFill>
              </a:rPr>
              <a:t>negativi, e a 255 tutti i va-</a:t>
            </a:r>
          </a:p>
          <a:p>
            <a:pPr marL="0" indent="0" algn="just">
              <a:buNone/>
            </a:pPr>
            <a:r>
              <a:rPr lang="it-IT" sz="2000" dirty="0"/>
              <a:t>		  </a:t>
            </a:r>
            <a:r>
              <a:rPr lang="it-IT" sz="2000" dirty="0" err="1"/>
              <a:t>cell</a:t>
            </a:r>
            <a:r>
              <a:rPr lang="it-IT" sz="2000" dirty="0"/>
              <a:t>[i, j] </a:t>
            </a:r>
            <a:r>
              <a:rPr lang="it-IT" sz="2000" dirty="0">
                <a:solidFill>
                  <a:srgbClr val="FF0000"/>
                </a:solidFill>
              </a:rPr>
              <a:t>=</a:t>
            </a:r>
            <a:r>
              <a:rPr lang="it-IT" sz="2000" dirty="0"/>
              <a:t> </a:t>
            </a:r>
            <a:r>
              <a:rPr lang="it-IT" sz="2000" dirty="0" err="1"/>
              <a:t>value</a:t>
            </a:r>
            <a:r>
              <a:rPr lang="it-IT" sz="2000" dirty="0"/>
              <a:t>                                 </a:t>
            </a:r>
            <a:r>
              <a:rPr lang="it-IT" sz="2000" dirty="0">
                <a:solidFill>
                  <a:srgbClr val="00B050"/>
                </a:solidFill>
              </a:rPr>
              <a:t>lori maggiori di 255.</a:t>
            </a:r>
          </a:p>
          <a:p>
            <a:pPr marL="0" indent="0" algn="just">
              <a:buNone/>
            </a:pPr>
            <a:r>
              <a:rPr lang="it-IT" sz="2000" dirty="0"/>
              <a:t>                 </a:t>
            </a:r>
            <a:r>
              <a:rPr lang="it-IT" sz="2000" dirty="0" err="1"/>
              <a:t>compressed_image</a:t>
            </a:r>
            <a:r>
              <a:rPr lang="it-IT" sz="2000" dirty="0"/>
              <a:t>[</a:t>
            </a:r>
            <a:r>
              <a:rPr lang="it-IT" sz="2000" dirty="0" err="1"/>
              <a:t>x:x</a:t>
            </a:r>
            <a:r>
              <a:rPr lang="it-IT" sz="2000" dirty="0" err="1">
                <a:solidFill>
                  <a:srgbClr val="FF0000"/>
                </a:solidFill>
              </a:rPr>
              <a:t>+</a:t>
            </a:r>
            <a:r>
              <a:rPr lang="it-IT" sz="2000" dirty="0" err="1"/>
              <a:t>F</a:t>
            </a:r>
            <a:r>
              <a:rPr lang="it-IT" sz="2000" dirty="0"/>
              <a:t>, y:y</a:t>
            </a:r>
            <a:r>
              <a:rPr lang="it-IT" sz="2000" dirty="0">
                <a:solidFill>
                  <a:srgbClr val="FF0000"/>
                </a:solidFill>
              </a:rPr>
              <a:t>+</a:t>
            </a:r>
            <a:r>
              <a:rPr lang="it-IT" sz="2000" dirty="0"/>
              <a:t>F] </a:t>
            </a:r>
            <a:r>
              <a:rPr lang="it-IT" sz="2000" dirty="0">
                <a:solidFill>
                  <a:srgbClr val="FF0000"/>
                </a:solidFill>
              </a:rPr>
              <a:t>=</a:t>
            </a:r>
            <a:r>
              <a:rPr lang="it-IT" sz="2000" dirty="0"/>
              <a:t> </a:t>
            </a:r>
            <a:r>
              <a:rPr lang="it-IT" sz="2000" dirty="0" err="1"/>
              <a:t>cell</a:t>
            </a:r>
            <a:endParaRPr lang="it-IT" sz="2000" dirty="0"/>
          </a:p>
          <a:p>
            <a:pPr marL="0" indent="0" algn="just">
              <a:buNone/>
            </a:pPr>
            <a:r>
              <a:rPr lang="it-IT" sz="2000" dirty="0">
                <a:solidFill>
                  <a:schemeClr val="tx1"/>
                </a:solidFill>
              </a:rPr>
              <a:t>                   </a:t>
            </a:r>
            <a:endParaRPr lang="it-IT" sz="2000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it-IT" sz="5400" dirty="0"/>
              <a:t>Descrizione Algoritmo (2)</a:t>
            </a:r>
          </a:p>
        </p:txBody>
      </p:sp>
      <p:sp>
        <p:nvSpPr>
          <p:cNvPr id="6" name="Segnaposto numero diapositiva 3"/>
          <p:cNvSpPr txBox="1">
            <a:spLocks/>
          </p:cNvSpPr>
          <p:nvPr/>
        </p:nvSpPr>
        <p:spPr>
          <a:xfrm>
            <a:off x="8244408" y="6492875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250059-49D9-4591-B81B-72758AB500E7}" type="slidenum">
              <a:rPr lang="it-IT" smtClean="0"/>
              <a:pPr/>
              <a:t>11</a:t>
            </a:fld>
            <a:endParaRPr lang="it-IT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BE718380-3A1A-A842-A7A4-7AF0B44F9FBB}"/>
              </a:ext>
            </a:extLst>
          </p:cNvPr>
          <p:cNvSpPr/>
          <p:nvPr/>
        </p:nvSpPr>
        <p:spPr>
          <a:xfrm>
            <a:off x="0" y="6425952"/>
            <a:ext cx="432048" cy="432048"/>
          </a:xfrm>
          <a:prstGeom prst="rt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4764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it-IT" sz="5400" dirty="0"/>
              <a:t>Interfaccia Realizzata – Demo</a:t>
            </a:r>
          </a:p>
        </p:txBody>
      </p:sp>
      <p:sp>
        <p:nvSpPr>
          <p:cNvPr id="4" name="Segnaposto numero diapositiva 3"/>
          <p:cNvSpPr txBox="1">
            <a:spLocks/>
          </p:cNvSpPr>
          <p:nvPr/>
        </p:nvSpPr>
        <p:spPr>
          <a:xfrm>
            <a:off x="8244408" y="6492875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250059-49D9-4591-B81B-72758AB500E7}" type="slidenum">
              <a:rPr lang="it-IT" smtClean="0"/>
              <a:pPr/>
              <a:t>12</a:t>
            </a:fld>
            <a:endParaRPr lang="it-IT" dirty="0"/>
          </a:p>
        </p:txBody>
      </p:sp>
      <p:pic>
        <p:nvPicPr>
          <p:cNvPr id="2" name="cambiof">
            <a:hlinkClick r:id="" action="ppaction://media"/>
            <a:extLst>
              <a:ext uri="{FF2B5EF4-FFF2-40B4-BE49-F238E27FC236}">
                <a16:creationId xmlns:a16="http://schemas.microsoft.com/office/drawing/2014/main" id="{4940648C-D5C0-4522-9108-55242B9F13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560" y="1279946"/>
            <a:ext cx="8028384" cy="5578054"/>
          </a:xfrm>
          <a:prstGeom prst="rect">
            <a:avLst/>
          </a:prstGeom>
        </p:spPr>
      </p:pic>
      <p:sp>
        <p:nvSpPr>
          <p:cNvPr id="5" name="Segnaposto contenuto 1"/>
          <p:cNvSpPr>
            <a:spLocks noGrp="1"/>
          </p:cNvSpPr>
          <p:nvPr>
            <p:ph idx="1"/>
          </p:nvPr>
        </p:nvSpPr>
        <p:spPr>
          <a:xfrm>
            <a:off x="3635896" y="1540975"/>
            <a:ext cx="4824536" cy="432048"/>
          </a:xfrm>
        </p:spPr>
        <p:txBody>
          <a:bodyPr>
            <a:normAutofit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Variazione del parametro </a:t>
            </a:r>
            <a:r>
              <a:rPr lang="it-IT" i="1" dirty="0">
                <a:solidFill>
                  <a:schemeClr val="bg2">
                    <a:lumMod val="50000"/>
                  </a:schemeClr>
                </a:solidFill>
              </a:rPr>
              <a:t>F</a:t>
            </a:r>
            <a:r>
              <a:rPr lang="it-IT" dirty="0"/>
              <a:t>.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6B81A1F3-B274-4344-B62C-62F5A6BC6EBD}"/>
              </a:ext>
            </a:extLst>
          </p:cNvPr>
          <p:cNvSpPr/>
          <p:nvPr/>
        </p:nvSpPr>
        <p:spPr>
          <a:xfrm>
            <a:off x="0" y="6425952"/>
            <a:ext cx="432048" cy="432048"/>
          </a:xfrm>
          <a:prstGeom prst="rtTriangl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F110A-4C70-CC47-BBBA-7EA62D5BA701}"/>
              </a:ext>
            </a:extLst>
          </p:cNvPr>
          <p:cNvSpPr txBox="1"/>
          <p:nvPr/>
        </p:nvSpPr>
        <p:spPr>
          <a:xfrm>
            <a:off x="4625752" y="1973023"/>
            <a:ext cx="201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640 × 427 </a:t>
            </a:r>
            <a:r>
              <a:rPr lang="it-IT" dirty="0" err="1"/>
              <a:t>pixels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3388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it-IT" sz="5400" dirty="0"/>
              <a:t>Interfaccia Realizzata – Demo</a:t>
            </a:r>
          </a:p>
        </p:txBody>
      </p:sp>
      <p:sp>
        <p:nvSpPr>
          <p:cNvPr id="4" name="Segnaposto numero diapositiva 3"/>
          <p:cNvSpPr txBox="1">
            <a:spLocks/>
          </p:cNvSpPr>
          <p:nvPr/>
        </p:nvSpPr>
        <p:spPr>
          <a:xfrm>
            <a:off x="8244408" y="6492875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250059-49D9-4591-B81B-72758AB500E7}" type="slidenum">
              <a:rPr lang="it-IT" smtClean="0"/>
              <a:pPr/>
              <a:t>13</a:t>
            </a:fld>
            <a:endParaRPr lang="it-IT" dirty="0"/>
          </a:p>
        </p:txBody>
      </p:sp>
      <p:pic>
        <p:nvPicPr>
          <p:cNvPr id="2" name="casmbiod">
            <a:hlinkClick r:id="" action="ppaction://media"/>
            <a:extLst>
              <a:ext uri="{FF2B5EF4-FFF2-40B4-BE49-F238E27FC236}">
                <a16:creationId xmlns:a16="http://schemas.microsoft.com/office/drawing/2014/main" id="{D95A3323-F65E-4B67-8AFF-602D2732BD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552" y="1263773"/>
            <a:ext cx="8028136" cy="5577881"/>
          </a:xfrm>
          <a:prstGeom prst="rect">
            <a:avLst/>
          </a:prstGeom>
        </p:spPr>
      </p:pic>
      <p:sp>
        <p:nvSpPr>
          <p:cNvPr id="7" name="Segnaposto contenuto 1"/>
          <p:cNvSpPr>
            <a:spLocks noGrp="1"/>
          </p:cNvSpPr>
          <p:nvPr>
            <p:ph idx="1"/>
          </p:nvPr>
        </p:nvSpPr>
        <p:spPr>
          <a:xfrm>
            <a:off x="3635896" y="1540975"/>
            <a:ext cx="4824536" cy="432048"/>
          </a:xfrm>
        </p:spPr>
        <p:txBody>
          <a:bodyPr>
            <a:normAutofit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Variazione del parametro </a:t>
            </a:r>
            <a:r>
              <a:rPr lang="it-IT" i="1" dirty="0">
                <a:solidFill>
                  <a:schemeClr val="bg2">
                    <a:lumMod val="50000"/>
                  </a:schemeClr>
                </a:solidFill>
              </a:rPr>
              <a:t>d</a:t>
            </a:r>
            <a:r>
              <a:rPr lang="it-IT" dirty="0"/>
              <a:t>.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311FEB6-D4DC-6249-BBA1-17EB196C9DC1}"/>
              </a:ext>
            </a:extLst>
          </p:cNvPr>
          <p:cNvSpPr/>
          <p:nvPr/>
        </p:nvSpPr>
        <p:spPr>
          <a:xfrm>
            <a:off x="0" y="6425952"/>
            <a:ext cx="432048" cy="432048"/>
          </a:xfrm>
          <a:prstGeom prst="rtTriangl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10D15-0CA0-F740-9DDF-5BBF45ABFE42}"/>
              </a:ext>
            </a:extLst>
          </p:cNvPr>
          <p:cNvSpPr txBox="1"/>
          <p:nvPr/>
        </p:nvSpPr>
        <p:spPr>
          <a:xfrm>
            <a:off x="4625752" y="1973023"/>
            <a:ext cx="201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640 × 427 </a:t>
            </a:r>
            <a:r>
              <a:rPr lang="it-IT" dirty="0" err="1"/>
              <a:t>pixels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936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it-IT" sz="5400" dirty="0"/>
              <a:t>Variazione del parametro </a:t>
            </a:r>
            <a:r>
              <a:rPr lang="it-IT" sz="5400" i="1" dirty="0"/>
              <a:t>F</a:t>
            </a:r>
          </a:p>
        </p:txBody>
      </p:sp>
      <p:sp>
        <p:nvSpPr>
          <p:cNvPr id="4" name="Segnaposto numero diapositiva 3"/>
          <p:cNvSpPr txBox="1">
            <a:spLocks/>
          </p:cNvSpPr>
          <p:nvPr/>
        </p:nvSpPr>
        <p:spPr>
          <a:xfrm>
            <a:off x="8244408" y="6492875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250059-49D9-4591-B81B-72758AB500E7}" type="slidenum">
              <a:rPr lang="it-IT" smtClean="0"/>
              <a:pPr/>
              <a:t>14</a:t>
            </a:fld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0F7E7AF-B0B6-41ED-8727-DF53A49460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1662635"/>
            <a:ext cx="2016224" cy="13452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A1C6AFC0-F274-45AB-96F8-B9A7DDA5BF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289377"/>
            <a:ext cx="2089055" cy="1393792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A3655033-9BC5-46A0-9F54-C3FEE3C19E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052999"/>
            <a:ext cx="2089055" cy="139379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05319474-168E-4B84-8938-BCB4C3BD91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767" y="1662636"/>
            <a:ext cx="2144295" cy="139379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1B1B70CE-544C-48B9-B26A-C75791F932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767" y="3289378"/>
            <a:ext cx="2144295" cy="1393792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F640B2AD-D66B-44EB-B366-97EFACED17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767" y="5052999"/>
            <a:ext cx="2144295" cy="1286577"/>
          </a:xfrm>
          <a:prstGeom prst="rect">
            <a:avLst/>
          </a:prstGeom>
        </p:spPr>
      </p:pic>
      <p:sp>
        <p:nvSpPr>
          <p:cNvPr id="23" name="CasellaDiTesto 22"/>
          <p:cNvSpPr txBox="1"/>
          <p:nvPr/>
        </p:nvSpPr>
        <p:spPr>
          <a:xfrm>
            <a:off x="5508104" y="1916832"/>
            <a:ext cx="273630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400" i="1" dirty="0">
                <a:solidFill>
                  <a:schemeClr val="tx2"/>
                </a:solidFill>
              </a:rPr>
              <a:t>F</a:t>
            </a:r>
            <a:r>
              <a:rPr lang="it-IT" sz="2400" dirty="0">
                <a:solidFill>
                  <a:schemeClr val="tx2"/>
                </a:solidFill>
              </a:rPr>
              <a:t> = 16      </a:t>
            </a:r>
            <a:r>
              <a:rPr lang="it-IT" sz="2400" i="1" dirty="0">
                <a:solidFill>
                  <a:schemeClr val="tx2"/>
                </a:solidFill>
              </a:rPr>
              <a:t>d</a:t>
            </a:r>
            <a:r>
              <a:rPr lang="it-IT" sz="2400" dirty="0">
                <a:solidFill>
                  <a:schemeClr val="tx2"/>
                </a:solidFill>
              </a:rPr>
              <a:t> = 8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24" name="CasellaDiTesto 23"/>
          <p:cNvSpPr txBox="1"/>
          <p:nvPr/>
        </p:nvSpPr>
        <p:spPr>
          <a:xfrm>
            <a:off x="5508104" y="3666777"/>
            <a:ext cx="273630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400" i="1" dirty="0">
                <a:solidFill>
                  <a:schemeClr val="tx2"/>
                </a:solidFill>
              </a:rPr>
              <a:t>F</a:t>
            </a:r>
            <a:r>
              <a:rPr lang="it-IT" sz="2400" dirty="0">
                <a:solidFill>
                  <a:schemeClr val="tx2"/>
                </a:solidFill>
              </a:rPr>
              <a:t> = 32      </a:t>
            </a:r>
            <a:r>
              <a:rPr lang="it-IT" sz="2400" i="1" dirty="0">
                <a:solidFill>
                  <a:schemeClr val="tx2"/>
                </a:solidFill>
              </a:rPr>
              <a:t>d</a:t>
            </a:r>
            <a:r>
              <a:rPr lang="it-IT" sz="2400" dirty="0">
                <a:solidFill>
                  <a:schemeClr val="tx2"/>
                </a:solidFill>
              </a:rPr>
              <a:t> = 8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25" name="CasellaDiTesto 24"/>
          <p:cNvSpPr txBox="1"/>
          <p:nvPr/>
        </p:nvSpPr>
        <p:spPr>
          <a:xfrm>
            <a:off x="5508104" y="5421412"/>
            <a:ext cx="273630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400" i="1" dirty="0">
                <a:solidFill>
                  <a:schemeClr val="tx2"/>
                </a:solidFill>
              </a:rPr>
              <a:t>F</a:t>
            </a:r>
            <a:r>
              <a:rPr lang="it-IT" sz="2400" dirty="0">
                <a:solidFill>
                  <a:schemeClr val="tx2"/>
                </a:solidFill>
              </a:rPr>
              <a:t> = 64      </a:t>
            </a:r>
            <a:r>
              <a:rPr lang="it-IT" sz="2400" i="1" dirty="0">
                <a:solidFill>
                  <a:schemeClr val="tx2"/>
                </a:solidFill>
              </a:rPr>
              <a:t>d</a:t>
            </a:r>
            <a:r>
              <a:rPr lang="it-IT" sz="2400" dirty="0">
                <a:solidFill>
                  <a:schemeClr val="tx2"/>
                </a:solidFill>
              </a:rPr>
              <a:t> = 8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E32AE354-1830-BD41-B005-FDAC881DE76D}"/>
              </a:ext>
            </a:extLst>
          </p:cNvPr>
          <p:cNvSpPr/>
          <p:nvPr/>
        </p:nvSpPr>
        <p:spPr>
          <a:xfrm>
            <a:off x="0" y="6425952"/>
            <a:ext cx="432048" cy="43204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DF14A1-FAFB-EC41-9A37-E9E5BA508494}"/>
              </a:ext>
            </a:extLst>
          </p:cNvPr>
          <p:cNvSpPr txBox="1"/>
          <p:nvPr/>
        </p:nvSpPr>
        <p:spPr>
          <a:xfrm>
            <a:off x="575048" y="6450547"/>
            <a:ext cx="201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640 × 427 </a:t>
            </a:r>
            <a:r>
              <a:rPr lang="it-IT" dirty="0" err="1"/>
              <a:t>pixels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4915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it-IT" sz="5400" dirty="0"/>
              <a:t>Variazione del parametro </a:t>
            </a:r>
            <a:r>
              <a:rPr lang="it-IT" sz="5400" i="1" dirty="0"/>
              <a:t>d</a:t>
            </a:r>
          </a:p>
        </p:txBody>
      </p:sp>
      <p:sp>
        <p:nvSpPr>
          <p:cNvPr id="4" name="Segnaposto numero diapositiva 3"/>
          <p:cNvSpPr txBox="1">
            <a:spLocks/>
          </p:cNvSpPr>
          <p:nvPr/>
        </p:nvSpPr>
        <p:spPr>
          <a:xfrm>
            <a:off x="8244408" y="6492875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250059-49D9-4591-B81B-72758AB500E7}" type="slidenum">
              <a:rPr lang="it-IT" smtClean="0"/>
              <a:pPr/>
              <a:t>15</a:t>
            </a:fld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43" y="1402125"/>
            <a:ext cx="4878922" cy="169749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43" y="3099617"/>
            <a:ext cx="4878922" cy="171199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43" y="4811615"/>
            <a:ext cx="4884445" cy="1681260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5508104" y="1916832"/>
            <a:ext cx="273630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400" i="1" dirty="0">
                <a:solidFill>
                  <a:schemeClr val="tx2"/>
                </a:solidFill>
              </a:rPr>
              <a:t>F</a:t>
            </a:r>
            <a:r>
              <a:rPr lang="it-IT" sz="2400" dirty="0">
                <a:solidFill>
                  <a:schemeClr val="tx2"/>
                </a:solidFill>
              </a:rPr>
              <a:t> = 200      </a:t>
            </a:r>
            <a:r>
              <a:rPr lang="it-IT" sz="2400" i="1" dirty="0">
                <a:solidFill>
                  <a:schemeClr val="tx2"/>
                </a:solidFill>
              </a:rPr>
              <a:t>d</a:t>
            </a:r>
            <a:r>
              <a:rPr lang="it-IT" sz="2400" dirty="0">
                <a:solidFill>
                  <a:schemeClr val="tx2"/>
                </a:solidFill>
              </a:rPr>
              <a:t> = 16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5508104" y="3666777"/>
            <a:ext cx="273630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400" i="1" dirty="0">
                <a:solidFill>
                  <a:schemeClr val="tx2"/>
                </a:solidFill>
              </a:rPr>
              <a:t>F</a:t>
            </a:r>
            <a:r>
              <a:rPr lang="it-IT" sz="2400" dirty="0">
                <a:solidFill>
                  <a:schemeClr val="tx2"/>
                </a:solidFill>
              </a:rPr>
              <a:t> = 200      </a:t>
            </a:r>
            <a:r>
              <a:rPr lang="it-IT" sz="2400" i="1" dirty="0">
                <a:solidFill>
                  <a:schemeClr val="tx2"/>
                </a:solidFill>
              </a:rPr>
              <a:t>d</a:t>
            </a:r>
            <a:r>
              <a:rPr lang="it-IT" sz="2400" dirty="0">
                <a:solidFill>
                  <a:schemeClr val="tx2"/>
                </a:solidFill>
              </a:rPr>
              <a:t> = 8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5508104" y="5421412"/>
            <a:ext cx="273630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400" i="1" dirty="0">
                <a:solidFill>
                  <a:schemeClr val="tx2"/>
                </a:solidFill>
              </a:rPr>
              <a:t>F</a:t>
            </a:r>
            <a:r>
              <a:rPr lang="it-IT" sz="2400" dirty="0">
                <a:solidFill>
                  <a:schemeClr val="tx2"/>
                </a:solidFill>
              </a:rPr>
              <a:t> = 200      </a:t>
            </a:r>
            <a:r>
              <a:rPr lang="it-IT" sz="2400" i="1" dirty="0">
                <a:solidFill>
                  <a:schemeClr val="tx2"/>
                </a:solidFill>
              </a:rPr>
              <a:t>d</a:t>
            </a:r>
            <a:r>
              <a:rPr lang="it-IT" sz="2400" dirty="0">
                <a:solidFill>
                  <a:schemeClr val="tx2"/>
                </a:solidFill>
              </a:rPr>
              <a:t> = 2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66CA05C7-B62F-D649-9B4A-66DFD7CA6287}"/>
              </a:ext>
            </a:extLst>
          </p:cNvPr>
          <p:cNvSpPr/>
          <p:nvPr/>
        </p:nvSpPr>
        <p:spPr>
          <a:xfrm>
            <a:off x="0" y="6425952"/>
            <a:ext cx="432048" cy="43204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90546E-3C93-844D-A9A4-6A5CF28FEB64}"/>
              </a:ext>
            </a:extLst>
          </p:cNvPr>
          <p:cNvSpPr txBox="1"/>
          <p:nvPr/>
        </p:nvSpPr>
        <p:spPr>
          <a:xfrm>
            <a:off x="575048" y="6450547"/>
            <a:ext cx="2017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3072 × 2048 </a:t>
            </a:r>
            <a:r>
              <a:rPr lang="it-IT" dirty="0" err="1"/>
              <a:t>pixels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2361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/>
          </a:bodyPr>
          <a:lstStyle/>
          <a:p>
            <a:pPr algn="l"/>
            <a:r>
              <a:rPr lang="it-IT" sz="5400" dirty="0"/>
              <a:t>Analisi dei Risultati</a:t>
            </a:r>
          </a:p>
        </p:txBody>
      </p:sp>
      <p:sp>
        <p:nvSpPr>
          <p:cNvPr id="6" name="Segnaposto contenuto 1"/>
          <p:cNvSpPr txBox="1">
            <a:spLocks/>
          </p:cNvSpPr>
          <p:nvPr/>
        </p:nvSpPr>
        <p:spPr>
          <a:xfrm>
            <a:off x="781548" y="2858021"/>
            <a:ext cx="7480341" cy="3235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Modificando il parametro </a:t>
            </a:r>
            <a:r>
              <a:rPr lang="it-IT" i="1" dirty="0"/>
              <a:t>d</a:t>
            </a:r>
            <a:r>
              <a:rPr lang="it-IT" dirty="0"/>
              <a:t> (soglia di taglio delle frequenze), si ha una diminuzione della qualità dell’immagine, in particolar modo con valori di </a:t>
            </a:r>
            <a:r>
              <a:rPr lang="it-IT" i="1" dirty="0"/>
              <a:t>d</a:t>
            </a:r>
            <a:r>
              <a:rPr lang="it-IT" dirty="0"/>
              <a:t> molto piccoli.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it-IT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Aumentando il valore del parametro </a:t>
            </a:r>
            <a:r>
              <a:rPr lang="it-IT" i="1" dirty="0"/>
              <a:t>F</a:t>
            </a:r>
            <a:r>
              <a:rPr lang="it-IT" dirty="0"/>
              <a:t> (ampiezza della finestra), con </a:t>
            </a:r>
            <a:r>
              <a:rPr lang="it-IT" i="1" dirty="0"/>
              <a:t>d</a:t>
            </a:r>
            <a:r>
              <a:rPr lang="it-IT" dirty="0"/>
              <a:t> fissato più piccolo, si ha un calo della perdita </a:t>
            </a:r>
            <a:r>
              <a:rPr lang="it-IT"/>
              <a:t>di informazione.</a:t>
            </a:r>
            <a:endParaRPr lang="it-IT" dirty="0"/>
          </a:p>
          <a:p>
            <a:pPr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8" name="Segnaposto numero diapositiva 3"/>
          <p:cNvSpPr txBox="1">
            <a:spLocks/>
          </p:cNvSpPr>
          <p:nvPr/>
        </p:nvSpPr>
        <p:spPr>
          <a:xfrm>
            <a:off x="8244408" y="6492875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250059-49D9-4591-B81B-72758AB500E7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1D75AA30-CEAF-4C48-B05D-368086CB9237}"/>
              </a:ext>
            </a:extLst>
          </p:cNvPr>
          <p:cNvSpPr/>
          <p:nvPr/>
        </p:nvSpPr>
        <p:spPr>
          <a:xfrm>
            <a:off x="0" y="6425952"/>
            <a:ext cx="432048" cy="43204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6212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>
          <a:xfrm>
            <a:off x="251520" y="2060848"/>
            <a:ext cx="8640960" cy="1780108"/>
          </a:xfrm>
        </p:spPr>
        <p:txBody>
          <a:bodyPr>
            <a:normAutofit/>
          </a:bodyPr>
          <a:lstStyle/>
          <a:p>
            <a:r>
              <a:rPr lang="it-IT" sz="5400" dirty="0"/>
              <a:t>GRAZIE PER L’ATTENZIONE</a:t>
            </a: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6438BC25-C9B4-9246-8965-449E7F8E346D}"/>
              </a:ext>
            </a:extLst>
          </p:cNvPr>
          <p:cNvSpPr/>
          <p:nvPr/>
        </p:nvSpPr>
        <p:spPr>
          <a:xfrm>
            <a:off x="0" y="6425952"/>
            <a:ext cx="432048" cy="43204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1038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3"/>
          <p:cNvSpPr>
            <a:spLocks noGrp="1"/>
          </p:cNvSpPr>
          <p:nvPr>
            <p:ph type="ctrTitle"/>
          </p:nvPr>
        </p:nvSpPr>
        <p:spPr>
          <a:xfrm>
            <a:off x="683568" y="2492896"/>
            <a:ext cx="7772400" cy="1780108"/>
          </a:xfrm>
        </p:spPr>
        <p:txBody>
          <a:bodyPr>
            <a:normAutofit/>
          </a:bodyPr>
          <a:lstStyle/>
          <a:p>
            <a:r>
              <a:rPr lang="it-IT" sz="9600" dirty="0"/>
              <a:t>PROGETTO 2</a:t>
            </a: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257089A6-4639-9140-82AD-9C927E37230F}"/>
              </a:ext>
            </a:extLst>
          </p:cNvPr>
          <p:cNvSpPr/>
          <p:nvPr/>
        </p:nvSpPr>
        <p:spPr>
          <a:xfrm>
            <a:off x="0" y="6425952"/>
            <a:ext cx="432048" cy="432048"/>
          </a:xfrm>
          <a:prstGeom prst="rtTriangl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514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1"/>
          <p:cNvSpPr>
            <a:spLocks noGrp="1"/>
          </p:cNvSpPr>
          <p:nvPr>
            <p:ph idx="1"/>
          </p:nvPr>
        </p:nvSpPr>
        <p:spPr>
          <a:xfrm>
            <a:off x="755576" y="3068960"/>
            <a:ext cx="7480341" cy="3168352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Implementare la 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DCT2</a:t>
            </a:r>
            <a:r>
              <a:rPr lang="it-IT" dirty="0"/>
              <a:t> come spiegata a lezione in un ambiente open source a scelta e confrontare i tempi di esecuzione con la DCT2 ottenuta usando la libreria dell’ambiente open source utilizzato, che si presuppone essere nella versione fast (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FFT</a:t>
            </a:r>
            <a:r>
              <a:rPr lang="it-IT" dirty="0"/>
              <a:t>).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it-IT" sz="5400" dirty="0"/>
              <a:t>Obiettivo (1)</a:t>
            </a:r>
          </a:p>
        </p:txBody>
      </p:sp>
      <p:sp>
        <p:nvSpPr>
          <p:cNvPr id="5" name="Segnaposto numero diapositiva 3"/>
          <p:cNvSpPr txBox="1">
            <a:spLocks/>
          </p:cNvSpPr>
          <p:nvPr/>
        </p:nvSpPr>
        <p:spPr>
          <a:xfrm>
            <a:off x="8244408" y="6492875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250059-49D9-4591-B81B-72758AB500E7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CF994642-D47E-A545-BAFF-65AB94F84996}"/>
              </a:ext>
            </a:extLst>
          </p:cNvPr>
          <p:cNvSpPr/>
          <p:nvPr/>
        </p:nvSpPr>
        <p:spPr>
          <a:xfrm>
            <a:off x="0" y="6425952"/>
            <a:ext cx="432048" cy="432048"/>
          </a:xfrm>
          <a:prstGeom prst="rtTriangl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5351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1"/>
          <p:cNvSpPr>
            <a:spLocks noGrp="1"/>
          </p:cNvSpPr>
          <p:nvPr>
            <p:ph idx="1"/>
          </p:nvPr>
        </p:nvSpPr>
        <p:spPr>
          <a:xfrm>
            <a:off x="755576" y="2852936"/>
            <a:ext cx="7480341" cy="3384376"/>
          </a:xfrm>
        </p:spPr>
        <p:txBody>
          <a:bodyPr>
            <a:normAutofit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Pacchetto utilizzato: 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  <a:hlinkClick r:id="rId2"/>
              </a:rPr>
              <a:t>scipy.fftpack</a:t>
            </a:r>
            <a:r>
              <a:rPr lang="it-IT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Pacchetto contenente le implementazioni delle trasformate di Fourier.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In particolare: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it-IT" dirty="0"/>
              <a:t>La funzione 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dctn()</a:t>
            </a:r>
            <a:r>
              <a:rPr lang="it-IT" dirty="0"/>
              <a:t> calcola la Discrete Cosine Transform di un array x;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it-IT" dirty="0"/>
              <a:t>Settando il parametro 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type = ‘2’ </a:t>
            </a:r>
            <a:r>
              <a:rPr lang="it-IT" dirty="0"/>
              <a:t>(già di default), la funzione dctn() calcola la Discrete Cosine Transform di tipo 2.</a:t>
            </a:r>
          </a:p>
        </p:txBody>
      </p:sp>
      <p:sp>
        <p:nvSpPr>
          <p:cNvPr id="5" name="Segnaposto numero diapositiva 3"/>
          <p:cNvSpPr txBox="1">
            <a:spLocks/>
          </p:cNvSpPr>
          <p:nvPr/>
        </p:nvSpPr>
        <p:spPr>
          <a:xfrm>
            <a:off x="8244408" y="6492875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250059-49D9-4591-B81B-72758AB500E7}" type="slidenum">
              <a:rPr lang="it-IT" smtClean="0"/>
              <a:pPr/>
              <a:t>4</a:t>
            </a:fld>
            <a:endParaRPr lang="it-IT" dirty="0"/>
          </a:p>
        </p:txBody>
      </p:sp>
      <p:sp>
        <p:nvSpPr>
          <p:cNvPr id="7" name="Titolo 2"/>
          <p:cNvSpPr txBox="1">
            <a:spLocks/>
          </p:cNvSpPr>
          <p:nvPr/>
        </p:nvSpPr>
        <p:spPr>
          <a:xfrm>
            <a:off x="251521" y="338328"/>
            <a:ext cx="85738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t-IT" sz="5400" dirty="0"/>
              <a:t>DCT2 – Versione FFT </a:t>
            </a:r>
            <a:endParaRPr lang="it-IT" sz="4000" dirty="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FFA76A3B-3A15-9640-AEED-1C5BEF1704E3}"/>
              </a:ext>
            </a:extLst>
          </p:cNvPr>
          <p:cNvSpPr/>
          <p:nvPr/>
        </p:nvSpPr>
        <p:spPr>
          <a:xfrm>
            <a:off x="0" y="6425952"/>
            <a:ext cx="432048" cy="432048"/>
          </a:xfrm>
          <a:prstGeom prst="rtTriangl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4224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251521" y="338328"/>
            <a:ext cx="8573800" cy="1252728"/>
          </a:xfrm>
        </p:spPr>
        <p:txBody>
          <a:bodyPr>
            <a:noAutofit/>
          </a:bodyPr>
          <a:lstStyle/>
          <a:p>
            <a:pPr algn="l"/>
            <a:r>
              <a:rPr lang="it-IT" sz="5400" dirty="0"/>
              <a:t>DCT2 – La Nostra Versione(1)</a:t>
            </a:r>
            <a:endParaRPr lang="it-IT" sz="4000" dirty="0"/>
          </a:p>
        </p:txBody>
      </p:sp>
      <p:sp>
        <p:nvSpPr>
          <p:cNvPr id="4" name="Segnaposto numero diapositiva 3"/>
          <p:cNvSpPr txBox="1">
            <a:spLocks/>
          </p:cNvSpPr>
          <p:nvPr/>
        </p:nvSpPr>
        <p:spPr>
          <a:xfrm>
            <a:off x="8244408" y="6492875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250059-49D9-4591-B81B-72758AB500E7}" type="slidenum">
              <a:rPr lang="it-IT" smtClean="0"/>
              <a:pPr/>
              <a:t>5</a:t>
            </a:fld>
            <a:endParaRPr lang="it-IT" dirty="0"/>
          </a:p>
        </p:txBody>
      </p:sp>
      <p:sp>
        <p:nvSpPr>
          <p:cNvPr id="5" name="Segnaposto contenuto 1"/>
          <p:cNvSpPr txBox="1">
            <a:spLocks/>
          </p:cNvSpPr>
          <p:nvPr/>
        </p:nvSpPr>
        <p:spPr>
          <a:xfrm>
            <a:off x="384140" y="1987515"/>
            <a:ext cx="8784976" cy="453882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mbol" pitchFamily="18" charset="2"/>
              <a:buNone/>
            </a:pPr>
            <a:r>
              <a:rPr lang="it-IT" dirty="0">
                <a:solidFill>
                  <a:srgbClr val="00B050"/>
                </a:solidFill>
              </a:rPr>
              <a:t>def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dct_1</a:t>
            </a:r>
            <a:r>
              <a:rPr lang="it-IT" dirty="0"/>
              <a:t>(</a:t>
            </a:r>
            <a:r>
              <a:rPr lang="it-IT" dirty="0" err="1"/>
              <a:t>arr</a:t>
            </a:r>
            <a:r>
              <a:rPr lang="it-IT" dirty="0"/>
              <a:t>):</a:t>
            </a:r>
          </a:p>
          <a:p>
            <a:pPr marL="0" indent="0">
              <a:buFont typeface="Symbol" pitchFamily="18" charset="2"/>
              <a:buNone/>
            </a:pPr>
            <a:r>
              <a:rPr lang="it-IT" dirty="0"/>
              <a:t>       n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it-IT" dirty="0"/>
              <a:t> arr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it-IT" dirty="0"/>
              <a:t>size</a:t>
            </a:r>
          </a:p>
          <a:p>
            <a:pPr marL="0" indent="0">
              <a:buFont typeface="Symbol" pitchFamily="18" charset="2"/>
              <a:buNone/>
            </a:pPr>
            <a:r>
              <a:rPr lang="it-IT" dirty="0"/>
              <a:t>       c_k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it-IT" dirty="0"/>
              <a:t> np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zeros</a:t>
            </a:r>
            <a:r>
              <a:rPr lang="it-IT" dirty="0"/>
              <a:t>(n)</a:t>
            </a:r>
          </a:p>
          <a:p>
            <a:pPr marL="0" indent="0">
              <a:buFont typeface="Symbol" pitchFamily="18" charset="2"/>
              <a:buNone/>
            </a:pPr>
            <a:endParaRPr lang="it-IT" dirty="0"/>
          </a:p>
          <a:p>
            <a:pPr marL="0" indent="0">
              <a:buFont typeface="Symbol" pitchFamily="18" charset="2"/>
              <a:buNone/>
            </a:pPr>
            <a:r>
              <a:rPr lang="it-IT" dirty="0"/>
              <a:t>       </a:t>
            </a:r>
            <a:r>
              <a:rPr lang="it-IT" dirty="0">
                <a:solidFill>
                  <a:srgbClr val="00B050"/>
                </a:solidFill>
              </a:rPr>
              <a:t>for</a:t>
            </a:r>
            <a:r>
              <a:rPr lang="it-IT" dirty="0"/>
              <a:t> k </a:t>
            </a:r>
            <a:r>
              <a:rPr lang="it-IT" dirty="0">
                <a:solidFill>
                  <a:srgbClr val="7030A0"/>
                </a:solidFill>
              </a:rPr>
              <a:t>in</a:t>
            </a:r>
            <a:r>
              <a:rPr lang="it-IT" dirty="0"/>
              <a:t> </a:t>
            </a:r>
            <a:r>
              <a:rPr lang="it-IT" dirty="0">
                <a:solidFill>
                  <a:srgbClr val="00B050"/>
                </a:solidFill>
              </a:rPr>
              <a:t>range</a:t>
            </a:r>
            <a:r>
              <a:rPr lang="it-IT" dirty="0"/>
              <a:t>(n):</a:t>
            </a:r>
          </a:p>
          <a:p>
            <a:pPr marL="0" indent="0">
              <a:buFont typeface="Symbol" pitchFamily="18" charset="2"/>
              <a:buNone/>
            </a:pPr>
            <a:r>
              <a:rPr lang="it-IT" dirty="0"/>
              <a:t>              alfa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it-IT" dirty="0"/>
              <a:t> math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sqrt</a:t>
            </a:r>
            <a:r>
              <a:rPr lang="it-IT" dirty="0"/>
              <a:t>(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1 /</a:t>
            </a:r>
            <a:r>
              <a:rPr lang="it-IT" dirty="0"/>
              <a:t> n) </a:t>
            </a:r>
            <a:r>
              <a:rPr lang="it-IT" dirty="0" err="1">
                <a:solidFill>
                  <a:srgbClr val="00B050"/>
                </a:solidFill>
              </a:rPr>
              <a:t>if</a:t>
            </a:r>
            <a:r>
              <a:rPr lang="it-IT" dirty="0"/>
              <a:t> k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==</a:t>
            </a:r>
            <a:r>
              <a:rPr lang="it-IT" dirty="0"/>
              <a:t> 0 </a:t>
            </a:r>
            <a:r>
              <a:rPr lang="it-IT" dirty="0">
                <a:solidFill>
                  <a:srgbClr val="00B050"/>
                </a:solidFill>
              </a:rPr>
              <a:t>else</a:t>
            </a:r>
            <a:r>
              <a:rPr lang="it-IT" dirty="0"/>
              <a:t> math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sqrt</a:t>
            </a:r>
            <a:r>
              <a:rPr lang="it-IT" dirty="0"/>
              <a:t>(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2 /</a:t>
            </a:r>
            <a:r>
              <a:rPr lang="it-IT" dirty="0"/>
              <a:t> n)</a:t>
            </a:r>
          </a:p>
          <a:p>
            <a:pPr marL="0" indent="0">
              <a:buFont typeface="Symbol" pitchFamily="18" charset="2"/>
              <a:buNone/>
            </a:pPr>
            <a:r>
              <a:rPr lang="it-IT" dirty="0"/>
              <a:t>              sum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= 0</a:t>
            </a:r>
          </a:p>
          <a:p>
            <a:pPr marL="0" indent="0">
              <a:buFont typeface="Symbol" pitchFamily="18" charset="2"/>
              <a:buNone/>
            </a:pPr>
            <a:r>
              <a:rPr lang="it-IT" dirty="0"/>
              <a:t>	</a:t>
            </a:r>
            <a:r>
              <a:rPr lang="it-IT" dirty="0">
                <a:solidFill>
                  <a:srgbClr val="00B050"/>
                </a:solidFill>
              </a:rPr>
              <a:t>for</a:t>
            </a:r>
            <a:r>
              <a:rPr lang="it-IT" dirty="0"/>
              <a:t> x, </a:t>
            </a:r>
            <a:r>
              <a:rPr lang="it-IT" dirty="0" err="1"/>
              <a:t>f_i</a:t>
            </a:r>
            <a:r>
              <a:rPr lang="it-IT" dirty="0"/>
              <a:t> </a:t>
            </a:r>
            <a:r>
              <a:rPr lang="it-IT" dirty="0">
                <a:solidFill>
                  <a:srgbClr val="7030A0"/>
                </a:solidFill>
              </a:rPr>
              <a:t>in</a:t>
            </a:r>
            <a:r>
              <a:rPr lang="it-IT" dirty="0"/>
              <a:t> </a:t>
            </a:r>
            <a:r>
              <a:rPr lang="it-IT" dirty="0">
                <a:solidFill>
                  <a:srgbClr val="00B050"/>
                </a:solidFill>
              </a:rPr>
              <a:t>enumerate</a:t>
            </a:r>
            <a:r>
              <a:rPr lang="it-IT" dirty="0"/>
              <a:t>(</a:t>
            </a:r>
            <a:r>
              <a:rPr lang="it-IT" dirty="0" err="1"/>
              <a:t>arr</a:t>
            </a:r>
            <a:r>
              <a:rPr lang="it-IT" dirty="0"/>
              <a:t>):</a:t>
            </a:r>
          </a:p>
          <a:p>
            <a:pPr marL="0" indent="0">
              <a:buFont typeface="Symbol" pitchFamily="18" charset="2"/>
              <a:buNone/>
            </a:pPr>
            <a:r>
              <a:rPr lang="it-IT" dirty="0"/>
              <a:t>	       sum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+=</a:t>
            </a:r>
            <a:r>
              <a:rPr lang="it-IT" dirty="0"/>
              <a:t> </a:t>
            </a:r>
            <a:r>
              <a:rPr lang="it-IT" dirty="0" err="1"/>
              <a:t>f_i</a:t>
            </a:r>
            <a:r>
              <a:rPr lang="it-IT" dirty="0"/>
              <a:t>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it-IT" dirty="0"/>
              <a:t> </a:t>
            </a:r>
            <a:r>
              <a:rPr lang="it-IT" dirty="0" err="1"/>
              <a:t>math</a:t>
            </a:r>
            <a:r>
              <a:rPr lang="it-IT" dirty="0" err="1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it-IT" dirty="0" err="1">
                <a:solidFill>
                  <a:schemeClr val="bg2">
                    <a:lumMod val="50000"/>
                  </a:schemeClr>
                </a:solidFill>
              </a:rPr>
              <a:t>cos</a:t>
            </a:r>
            <a:r>
              <a:rPr lang="it-IT" dirty="0"/>
              <a:t>((k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it-IT" dirty="0"/>
              <a:t> </a:t>
            </a:r>
            <a:r>
              <a:rPr lang="it-IT" dirty="0" err="1"/>
              <a:t>math</a:t>
            </a:r>
            <a:r>
              <a:rPr lang="it-IT" dirty="0" err="1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it-IT" dirty="0" err="1"/>
              <a:t>pi</a:t>
            </a:r>
            <a:r>
              <a:rPr lang="it-IT" dirty="0"/>
              <a:t>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it-IT" dirty="0"/>
              <a:t> (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2 *</a:t>
            </a:r>
            <a:r>
              <a:rPr lang="it-IT" dirty="0"/>
              <a:t> x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it-IT" dirty="0"/>
              <a:t>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it-IT" dirty="0"/>
              <a:t>)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it-IT" dirty="0"/>
              <a:t> (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2 *</a:t>
            </a:r>
            <a:r>
              <a:rPr lang="it-IT" dirty="0"/>
              <a:t> n))</a:t>
            </a:r>
          </a:p>
          <a:p>
            <a:pPr marL="0" indent="0">
              <a:buFont typeface="Symbol" pitchFamily="18" charset="2"/>
              <a:buNone/>
            </a:pPr>
            <a:r>
              <a:rPr lang="it-IT" dirty="0"/>
              <a:t>	c_k[k] = sum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it-IT" dirty="0"/>
              <a:t> alfa</a:t>
            </a:r>
          </a:p>
          <a:p>
            <a:pPr marL="0" indent="0">
              <a:buFont typeface="Symbol" pitchFamily="18" charset="2"/>
              <a:buNone/>
            </a:pPr>
            <a:r>
              <a:rPr lang="it-IT" dirty="0"/>
              <a:t>       </a:t>
            </a:r>
          </a:p>
          <a:p>
            <a:pPr marL="0" indent="0">
              <a:buFont typeface="Symbol" pitchFamily="18" charset="2"/>
              <a:buNone/>
            </a:pPr>
            <a:r>
              <a:rPr lang="it-IT" dirty="0"/>
              <a:t>       </a:t>
            </a:r>
            <a:r>
              <a:rPr lang="it-IT" dirty="0">
                <a:solidFill>
                  <a:srgbClr val="00B050"/>
                </a:solidFill>
              </a:rPr>
              <a:t>return</a:t>
            </a:r>
            <a:r>
              <a:rPr lang="it-IT" dirty="0"/>
              <a:t> c_k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F64B647-A8D5-4B6A-A32F-92B44498D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3" y="2651062"/>
            <a:ext cx="4719532" cy="809989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3F5DF1F6-4425-4ECC-BA65-48A61CBFBF00}"/>
              </a:ext>
            </a:extLst>
          </p:cNvPr>
          <p:cNvCxnSpPr>
            <a:cxnSpLocks/>
          </p:cNvCxnSpPr>
          <p:nvPr/>
        </p:nvCxnSpPr>
        <p:spPr>
          <a:xfrm flipH="1">
            <a:off x="2987824" y="3056056"/>
            <a:ext cx="1512168" cy="516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B41A11C7-8BDD-CA42-BB49-DA054D4B8E93}"/>
              </a:ext>
            </a:extLst>
          </p:cNvPr>
          <p:cNvSpPr/>
          <p:nvPr/>
        </p:nvSpPr>
        <p:spPr>
          <a:xfrm>
            <a:off x="0" y="6425952"/>
            <a:ext cx="432048" cy="43204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7623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251521" y="338328"/>
            <a:ext cx="8573800" cy="1252728"/>
          </a:xfrm>
        </p:spPr>
        <p:txBody>
          <a:bodyPr>
            <a:noAutofit/>
          </a:bodyPr>
          <a:lstStyle/>
          <a:p>
            <a:pPr algn="l"/>
            <a:r>
              <a:rPr lang="it-IT" sz="5400" dirty="0"/>
              <a:t>DCT2 – La Nostra Versione(2)</a:t>
            </a:r>
            <a:endParaRPr lang="it-IT" sz="4000" dirty="0"/>
          </a:p>
        </p:txBody>
      </p:sp>
      <p:sp>
        <p:nvSpPr>
          <p:cNvPr id="4" name="Segnaposto contenuto 1"/>
          <p:cNvSpPr txBox="1">
            <a:spLocks/>
          </p:cNvSpPr>
          <p:nvPr/>
        </p:nvSpPr>
        <p:spPr>
          <a:xfrm>
            <a:off x="539551" y="2780928"/>
            <a:ext cx="8064897" cy="288032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mbol" pitchFamily="18" charset="2"/>
              <a:buNone/>
            </a:pPr>
            <a:r>
              <a:rPr lang="it-IT" dirty="0">
                <a:solidFill>
                  <a:srgbClr val="00B050"/>
                </a:solidFill>
              </a:rPr>
              <a:t>def</a:t>
            </a:r>
            <a:r>
              <a:rPr lang="it-IT" dirty="0"/>
              <a:t> </a:t>
            </a:r>
            <a:r>
              <a:rPr lang="it-IT" dirty="0">
                <a:solidFill>
                  <a:srgbClr val="002060"/>
                </a:solidFill>
              </a:rPr>
              <a:t>dct_2</a:t>
            </a:r>
            <a:r>
              <a:rPr lang="it-IT" dirty="0"/>
              <a:t>(</a:t>
            </a:r>
            <a:r>
              <a:rPr lang="it-IT" dirty="0" err="1"/>
              <a:t>mat</a:t>
            </a:r>
            <a:r>
              <a:rPr lang="it-IT" dirty="0"/>
              <a:t>):</a:t>
            </a:r>
            <a:endParaRPr lang="it-IT" dirty="0">
              <a:solidFill>
                <a:srgbClr val="00B050"/>
              </a:solidFill>
            </a:endParaRPr>
          </a:p>
          <a:p>
            <a:pPr marL="0" indent="0">
              <a:buFont typeface="Symbol" pitchFamily="18" charset="2"/>
              <a:buNone/>
            </a:pPr>
            <a:r>
              <a:rPr lang="it-IT" dirty="0">
                <a:solidFill>
                  <a:srgbClr val="00B050"/>
                </a:solidFill>
              </a:rPr>
              <a:t>       return 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dct_1</a:t>
            </a:r>
            <a:r>
              <a:rPr lang="it-IT" dirty="0"/>
              <a:t>(</a:t>
            </a:r>
            <a:r>
              <a:rPr lang="it-IT" dirty="0" err="1"/>
              <a:t>transpose</a:t>
            </a:r>
            <a:r>
              <a:rPr lang="it-IT" dirty="0"/>
              <a:t>(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dct_1</a:t>
            </a:r>
            <a:r>
              <a:rPr lang="it-IT" dirty="0"/>
              <a:t>(</a:t>
            </a:r>
            <a:r>
              <a:rPr lang="it-IT" dirty="0" err="1"/>
              <a:t>transpose</a:t>
            </a:r>
            <a:r>
              <a:rPr lang="it-IT" dirty="0"/>
              <a:t>(</a:t>
            </a:r>
            <a:r>
              <a:rPr lang="it-IT" dirty="0" err="1">
                <a:solidFill>
                  <a:schemeClr val="bg2">
                    <a:lumMod val="50000"/>
                  </a:schemeClr>
                </a:solidFill>
              </a:rPr>
              <a:t>mat</a:t>
            </a:r>
            <a:r>
              <a:rPr lang="it-IT" dirty="0"/>
              <a:t>))))</a:t>
            </a:r>
          </a:p>
        </p:txBody>
      </p:sp>
      <p:sp>
        <p:nvSpPr>
          <p:cNvPr id="5" name="Segnaposto numero diapositiva 3"/>
          <p:cNvSpPr txBox="1">
            <a:spLocks/>
          </p:cNvSpPr>
          <p:nvPr/>
        </p:nvSpPr>
        <p:spPr>
          <a:xfrm>
            <a:off x="8244408" y="6492875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250059-49D9-4591-B81B-72758AB500E7}" type="slidenum">
              <a:rPr lang="it-IT" smtClean="0"/>
              <a:pPr/>
              <a:t>6</a:t>
            </a:fld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57" y="4365104"/>
            <a:ext cx="8510483" cy="1755631"/>
          </a:xfrm>
          <a:prstGeom prst="rect">
            <a:avLst/>
          </a:prstGeom>
        </p:spPr>
      </p:pic>
      <p:sp>
        <p:nvSpPr>
          <p:cNvPr id="7" name="Right Triangle 6">
            <a:extLst>
              <a:ext uri="{FF2B5EF4-FFF2-40B4-BE49-F238E27FC236}">
                <a16:creationId xmlns:a16="http://schemas.microsoft.com/office/drawing/2014/main" id="{3F051608-B754-874C-94D0-551101886906}"/>
              </a:ext>
            </a:extLst>
          </p:cNvPr>
          <p:cNvSpPr/>
          <p:nvPr/>
        </p:nvSpPr>
        <p:spPr>
          <a:xfrm>
            <a:off x="0" y="6425952"/>
            <a:ext cx="432048" cy="43204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2752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it-IT" sz="5400" dirty="0"/>
              <a:t>DCT2 – Confronto Risultati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162"/>
            <a:ext cx="9144000" cy="5189838"/>
          </a:xfrm>
          <a:prstGeom prst="rect">
            <a:avLst/>
          </a:prstGeom>
        </p:spPr>
      </p:pic>
      <p:sp>
        <p:nvSpPr>
          <p:cNvPr id="4" name="Segnaposto numero diapositiva 3"/>
          <p:cNvSpPr txBox="1">
            <a:spLocks/>
          </p:cNvSpPr>
          <p:nvPr/>
        </p:nvSpPr>
        <p:spPr>
          <a:xfrm>
            <a:off x="8244408" y="6492875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250059-49D9-4591-B81B-72758AB500E7}" type="slidenum">
              <a:rPr lang="it-IT" smtClean="0"/>
              <a:pPr/>
              <a:t>7</a:t>
            </a:fld>
            <a:endParaRPr lang="it-IT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67B0893A-E3E9-834C-B713-E608F7201629}"/>
              </a:ext>
            </a:extLst>
          </p:cNvPr>
          <p:cNvSpPr/>
          <p:nvPr/>
        </p:nvSpPr>
        <p:spPr>
          <a:xfrm>
            <a:off x="0" y="6425952"/>
            <a:ext cx="432048" cy="43204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171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it-IT" sz="5400" dirty="0"/>
              <a:t>DCT2 – Confronto Risultati</a:t>
            </a:r>
          </a:p>
        </p:txBody>
      </p:sp>
      <p:sp>
        <p:nvSpPr>
          <p:cNvPr id="4" name="Segnaposto numero diapositiva 3"/>
          <p:cNvSpPr txBox="1">
            <a:spLocks/>
          </p:cNvSpPr>
          <p:nvPr/>
        </p:nvSpPr>
        <p:spPr>
          <a:xfrm>
            <a:off x="8244408" y="6492875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250059-49D9-4591-B81B-72758AB500E7}" type="slidenum">
              <a:rPr lang="it-IT" smtClean="0"/>
              <a:pPr/>
              <a:t>8</a:t>
            </a:fld>
            <a:endParaRPr lang="it-IT" dirty="0"/>
          </a:p>
        </p:txBody>
      </p:sp>
      <p:graphicFrame>
        <p:nvGraphicFramePr>
          <p:cNvPr id="5" name="Tabella 2">
            <a:extLst>
              <a:ext uri="{FF2B5EF4-FFF2-40B4-BE49-F238E27FC236}">
                <a16:creationId xmlns:a16="http://schemas.microsoft.com/office/drawing/2014/main" id="{45CF0587-21BC-F243-B97E-ADA0E708E3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894245"/>
              </p:ext>
            </p:extLst>
          </p:nvPr>
        </p:nvGraphicFramePr>
        <p:xfrm>
          <a:off x="683568" y="2708920"/>
          <a:ext cx="770485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9505">
                  <a:extLst>
                    <a:ext uri="{9D8B030D-6E8A-4147-A177-3AD203B41FA5}">
                      <a16:colId xmlns:a16="http://schemas.microsoft.com/office/drawing/2014/main" val="1972948565"/>
                    </a:ext>
                  </a:extLst>
                </a:gridCol>
                <a:gridCol w="2298645">
                  <a:extLst>
                    <a:ext uri="{9D8B030D-6E8A-4147-A177-3AD203B41FA5}">
                      <a16:colId xmlns:a16="http://schemas.microsoft.com/office/drawing/2014/main" val="423059408"/>
                    </a:ext>
                  </a:extLst>
                </a:gridCol>
                <a:gridCol w="3926706">
                  <a:extLst>
                    <a:ext uri="{9D8B030D-6E8A-4147-A177-3AD203B41FA5}">
                      <a16:colId xmlns:a16="http://schemas.microsoft.com/office/drawing/2014/main" val="3055950249"/>
                    </a:ext>
                  </a:extLst>
                </a:gridCol>
              </a:tblGrid>
              <a:tr h="302433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DCT-2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Fast DCT-2 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763896"/>
                  </a:ext>
                </a:extLst>
              </a:tr>
              <a:tr h="302433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0.213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692409"/>
                  </a:ext>
                </a:extLst>
              </a:tr>
              <a:tr h="302433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0.915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563278"/>
                  </a:ext>
                </a:extLst>
              </a:tr>
              <a:tr h="302433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2.616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099237"/>
                  </a:ext>
                </a:extLst>
              </a:tr>
              <a:tr h="302433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5.608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048863"/>
                  </a:ext>
                </a:extLst>
              </a:tr>
              <a:tr h="302433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12.147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0.029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646932"/>
                  </a:ext>
                </a:extLst>
              </a:tr>
              <a:tr h="302433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41.775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0.059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108323"/>
                  </a:ext>
                </a:extLst>
              </a:tr>
              <a:tr h="302433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118.863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392966"/>
                  </a:ext>
                </a:extLst>
              </a:tr>
              <a:tr h="302433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264.662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0.225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56057"/>
                  </a:ext>
                </a:extLst>
              </a:tr>
              <a:tr h="302433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468.645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0.326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38478"/>
                  </a:ext>
                </a:extLst>
              </a:tr>
            </a:tbl>
          </a:graphicData>
        </a:graphic>
      </p:graphicFrame>
      <p:sp>
        <p:nvSpPr>
          <p:cNvPr id="6" name="Right Triangle 5">
            <a:extLst>
              <a:ext uri="{FF2B5EF4-FFF2-40B4-BE49-F238E27FC236}">
                <a16:creationId xmlns:a16="http://schemas.microsoft.com/office/drawing/2014/main" id="{36377AD3-1AA6-0C46-9E93-244375AFC9A7}"/>
              </a:ext>
            </a:extLst>
          </p:cNvPr>
          <p:cNvSpPr/>
          <p:nvPr/>
        </p:nvSpPr>
        <p:spPr>
          <a:xfrm>
            <a:off x="0" y="6425952"/>
            <a:ext cx="432048" cy="43204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61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1"/>
          <p:cNvSpPr>
            <a:spLocks noGrp="1"/>
          </p:cNvSpPr>
          <p:nvPr>
            <p:ph idx="1"/>
          </p:nvPr>
        </p:nvSpPr>
        <p:spPr>
          <a:xfrm>
            <a:off x="781548" y="2675458"/>
            <a:ext cx="7480341" cy="3999979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Scrivere un 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software</a:t>
            </a:r>
            <a:r>
              <a:rPr lang="it-IT" dirty="0"/>
              <a:t> che esegua i seguenti task: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it-IT" dirty="0"/>
              <a:t>Creare un’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interfaccia</a:t>
            </a:r>
            <a:r>
              <a:rPr lang="it-IT" dirty="0"/>
              <a:t> adatta al caricamento di immagini in formato 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.</a:t>
            </a:r>
            <a:r>
              <a:rPr lang="it-IT" dirty="0" err="1">
                <a:solidFill>
                  <a:schemeClr val="bg2">
                    <a:lumMod val="50000"/>
                  </a:schemeClr>
                </a:solidFill>
              </a:rPr>
              <a:t>bmp</a:t>
            </a:r>
            <a:r>
              <a:rPr lang="it-IT" dirty="0"/>
              <a:t> in toni di grigio;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it-IT" dirty="0"/>
              <a:t>Permettere all’utente di scegliere un intero </a:t>
            </a:r>
            <a:r>
              <a:rPr lang="it-IT" i="1" dirty="0">
                <a:solidFill>
                  <a:schemeClr val="bg2">
                    <a:lumMod val="50000"/>
                  </a:schemeClr>
                </a:solidFill>
              </a:rPr>
              <a:t>F</a:t>
            </a:r>
            <a:r>
              <a:rPr lang="it-IT" dirty="0"/>
              <a:t> (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ampiezza della finestra</a:t>
            </a:r>
            <a:r>
              <a:rPr lang="it-IT" dirty="0"/>
              <a:t>) e un intero </a:t>
            </a:r>
            <a:r>
              <a:rPr lang="it-IT" i="1" dirty="0">
                <a:solidFill>
                  <a:schemeClr val="bg2">
                    <a:lumMod val="50000"/>
                  </a:schemeClr>
                </a:solidFill>
              </a:rPr>
              <a:t>d</a:t>
            </a:r>
            <a:r>
              <a:rPr lang="it-IT" dirty="0"/>
              <a:t> (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soglia di taglio delle frequenze</a:t>
            </a:r>
            <a:r>
              <a:rPr lang="it-IT" dirty="0"/>
              <a:t>);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it-IT" dirty="0"/>
              <a:t>Suddividere l’immagine in 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blocchi quadrati </a:t>
            </a:r>
            <a:r>
              <a:rPr lang="it-IT" i="1" dirty="0">
                <a:solidFill>
                  <a:schemeClr val="bg2">
                    <a:lumMod val="50000"/>
                  </a:schemeClr>
                </a:solidFill>
              </a:rPr>
              <a:t>f</a:t>
            </a:r>
            <a:r>
              <a:rPr lang="it-IT" i="1" dirty="0"/>
              <a:t> </a:t>
            </a:r>
            <a:r>
              <a:rPr lang="it-IT" dirty="0"/>
              <a:t>di pixel </a:t>
            </a:r>
            <a:r>
              <a:rPr lang="it-IT" i="1" dirty="0"/>
              <a:t>F x F;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it-IT" dirty="0"/>
              <a:t>Per ogni blocco </a:t>
            </a:r>
            <a:r>
              <a:rPr lang="it-IT" i="1" dirty="0"/>
              <a:t>f</a:t>
            </a:r>
            <a:r>
              <a:rPr lang="it-IT" dirty="0"/>
              <a:t>: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it-IT" sz="2200" dirty="0"/>
              <a:t>Applicare la </a:t>
            </a:r>
            <a:r>
              <a:rPr lang="it-IT" sz="2200" dirty="0">
                <a:solidFill>
                  <a:schemeClr val="bg2">
                    <a:lumMod val="50000"/>
                  </a:schemeClr>
                </a:solidFill>
              </a:rPr>
              <a:t>DCT2</a:t>
            </a:r>
            <a:r>
              <a:rPr lang="it-IT" sz="2200" dirty="0"/>
              <a:t>;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it-IT" sz="2200" dirty="0"/>
              <a:t>Eliminare le frequenze </a:t>
            </a:r>
            <a:r>
              <a:rPr lang="it-IT" sz="2200" i="1" dirty="0" err="1">
                <a:solidFill>
                  <a:schemeClr val="bg2">
                    <a:lumMod val="50000"/>
                  </a:schemeClr>
                </a:solidFill>
              </a:rPr>
              <a:t>c</a:t>
            </a:r>
            <a:r>
              <a:rPr lang="it-IT" sz="2200" i="1" baseline="-25000" dirty="0" err="1">
                <a:solidFill>
                  <a:schemeClr val="bg2">
                    <a:lumMod val="50000"/>
                  </a:schemeClr>
                </a:solidFill>
              </a:rPr>
              <a:t>kl</a:t>
            </a:r>
            <a:r>
              <a:rPr lang="it-IT" sz="2200" dirty="0"/>
              <a:t>.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it-IT" sz="5400" dirty="0"/>
              <a:t>Obiettivo (2)</a:t>
            </a:r>
          </a:p>
        </p:txBody>
      </p:sp>
      <p:sp>
        <p:nvSpPr>
          <p:cNvPr id="5" name="Segnaposto numero diapositiva 3"/>
          <p:cNvSpPr txBox="1">
            <a:spLocks/>
          </p:cNvSpPr>
          <p:nvPr/>
        </p:nvSpPr>
        <p:spPr>
          <a:xfrm>
            <a:off x="8244408" y="6492875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250059-49D9-4591-B81B-72758AB500E7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1632847B-14CC-2943-AA64-B01FB404ECE1}"/>
              </a:ext>
            </a:extLst>
          </p:cNvPr>
          <p:cNvSpPr/>
          <p:nvPr/>
        </p:nvSpPr>
        <p:spPr>
          <a:xfrm>
            <a:off x="0" y="6425952"/>
            <a:ext cx="432048" cy="432048"/>
          </a:xfrm>
          <a:prstGeom prst="rt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63194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nde">
  <a:themeElements>
    <a:clrScheme name="Onde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nde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nde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1752</TotalTime>
  <Words>591</Words>
  <Application>Microsoft Macintosh PowerPoint</Application>
  <PresentationFormat>On-screen Show (4:3)</PresentationFormat>
  <Paragraphs>133</Paragraphs>
  <Slides>17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Candara</vt:lpstr>
      <vt:lpstr>Symbol</vt:lpstr>
      <vt:lpstr>Onde</vt:lpstr>
      <vt:lpstr>PROGETTO DI  METODI DEL CALCOLO SCIENTIFICO</vt:lpstr>
      <vt:lpstr>PROGETTO 2</vt:lpstr>
      <vt:lpstr>Obiettivo (1)</vt:lpstr>
      <vt:lpstr>PowerPoint Presentation</vt:lpstr>
      <vt:lpstr>DCT2 – La Nostra Versione(1)</vt:lpstr>
      <vt:lpstr>DCT2 – La Nostra Versione(2)</vt:lpstr>
      <vt:lpstr>DCT2 – Confronto Risultati</vt:lpstr>
      <vt:lpstr>DCT2 – Confronto Risultati</vt:lpstr>
      <vt:lpstr>Obiettivo (2)</vt:lpstr>
      <vt:lpstr>Descrizione Algoritmo (1)</vt:lpstr>
      <vt:lpstr>Descrizione Algoritmo (2)</vt:lpstr>
      <vt:lpstr>Interfaccia Realizzata – Demo</vt:lpstr>
      <vt:lpstr>Interfaccia Realizzata – Demo</vt:lpstr>
      <vt:lpstr>Variazione del parametro F</vt:lpstr>
      <vt:lpstr>Variazione del parametro d</vt:lpstr>
      <vt:lpstr>Analisi dei Risultati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User</dc:creator>
  <cp:lastModifiedBy>p.colombo45@campus.unimib.it</cp:lastModifiedBy>
  <cp:revision>123</cp:revision>
  <dcterms:created xsi:type="dcterms:W3CDTF">2019-05-27T08:35:18Z</dcterms:created>
  <dcterms:modified xsi:type="dcterms:W3CDTF">2019-09-19T08:56:34Z</dcterms:modified>
</cp:coreProperties>
</file>